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94" r:id="rId3"/>
    <p:sldId id="295" r:id="rId4"/>
    <p:sldId id="274" r:id="rId5"/>
    <p:sldId id="281" r:id="rId6"/>
    <p:sldId id="263" r:id="rId7"/>
    <p:sldId id="266" r:id="rId8"/>
    <p:sldId id="267" r:id="rId9"/>
    <p:sldId id="268" r:id="rId10"/>
    <p:sldId id="270" r:id="rId11"/>
    <p:sldId id="271" r:id="rId12"/>
    <p:sldId id="298" r:id="rId13"/>
    <p:sldId id="264" r:id="rId14"/>
    <p:sldId id="282" r:id="rId15"/>
    <p:sldId id="292" r:id="rId16"/>
    <p:sldId id="290" r:id="rId17"/>
    <p:sldId id="291" r:id="rId18"/>
    <p:sldId id="283" r:id="rId19"/>
    <p:sldId id="284" r:id="rId20"/>
    <p:sldId id="285" r:id="rId21"/>
    <p:sldId id="286" r:id="rId22"/>
    <p:sldId id="287" r:id="rId23"/>
    <p:sldId id="289" r:id="rId24"/>
    <p:sldId id="297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28FF"/>
    <a:srgbClr val="FF66FF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50B649-0B04-4303-91E6-47CD3C2DA928}" v="15" dt="2020-03-09T14:25:20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4" autoAdjust="0"/>
  </p:normalViewPr>
  <p:slideViewPr>
    <p:cSldViewPr snapToGrid="0">
      <p:cViewPr varScale="1">
        <p:scale>
          <a:sx n="140" d="100"/>
          <a:sy n="140" d="100"/>
        </p:scale>
        <p:origin x="10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Skeet" userId="309f2e9ccf7b602a" providerId="LiveId" clId="{F950B649-0B04-4303-91E6-47CD3C2DA928}"/>
    <pc:docChg chg="custSel addSld delSld modSld sldOrd">
      <pc:chgData name="Jon Skeet" userId="309f2e9ccf7b602a" providerId="LiveId" clId="{F950B649-0B04-4303-91E6-47CD3C2DA928}" dt="2020-03-09T14:26:48.661" v="188" actId="5793"/>
      <pc:docMkLst>
        <pc:docMk/>
      </pc:docMkLst>
      <pc:sldChg chg="del">
        <pc:chgData name="Jon Skeet" userId="309f2e9ccf7b602a" providerId="LiveId" clId="{F950B649-0B04-4303-91E6-47CD3C2DA928}" dt="2020-03-03T20:04:59.310" v="29" actId="47"/>
        <pc:sldMkLst>
          <pc:docMk/>
          <pc:sldMk cId="143408842" sldId="256"/>
        </pc:sldMkLst>
      </pc:sldChg>
      <pc:sldChg chg="modSp">
        <pc:chgData name="Jon Skeet" userId="309f2e9ccf7b602a" providerId="LiveId" clId="{F950B649-0B04-4303-91E6-47CD3C2DA928}" dt="2020-03-06T07:44:25.757" v="36" actId="207"/>
        <pc:sldMkLst>
          <pc:docMk/>
          <pc:sldMk cId="3992821063" sldId="257"/>
        </pc:sldMkLst>
        <pc:spChg chg="mod">
          <ac:chgData name="Jon Skeet" userId="309f2e9ccf7b602a" providerId="LiveId" clId="{F950B649-0B04-4303-91E6-47CD3C2DA928}" dt="2020-03-06T07:44:25.757" v="36" actId="207"/>
          <ac:spMkLst>
            <pc:docMk/>
            <pc:sldMk cId="3992821063" sldId="257"/>
            <ac:spMk id="3" creationId="{445791F6-0CF1-4D94-BE7F-30C1038F5606}"/>
          </ac:spMkLst>
        </pc:spChg>
      </pc:sldChg>
      <pc:sldChg chg="add">
        <pc:chgData name="Jon Skeet" userId="309f2e9ccf7b602a" providerId="LiveId" clId="{F950B649-0B04-4303-91E6-47CD3C2DA928}" dt="2020-03-06T07:51:30.732" v="71"/>
        <pc:sldMkLst>
          <pc:docMk/>
          <pc:sldMk cId="1221202441" sldId="263"/>
        </pc:sldMkLst>
      </pc:sldChg>
      <pc:sldChg chg="add ord modNotesTx">
        <pc:chgData name="Jon Skeet" userId="309f2e9ccf7b602a" providerId="LiveId" clId="{F950B649-0B04-4303-91E6-47CD3C2DA928}" dt="2020-03-09T14:26:34.415" v="184" actId="6549"/>
        <pc:sldMkLst>
          <pc:docMk/>
          <pc:sldMk cId="1418057341" sldId="264"/>
        </pc:sldMkLst>
      </pc:sldChg>
      <pc:sldChg chg="add">
        <pc:chgData name="Jon Skeet" userId="309f2e9ccf7b602a" providerId="LiveId" clId="{F950B649-0B04-4303-91E6-47CD3C2DA928}" dt="2020-03-06T07:51:47.030" v="74"/>
        <pc:sldMkLst>
          <pc:docMk/>
          <pc:sldMk cId="3749428841" sldId="266"/>
        </pc:sldMkLst>
      </pc:sldChg>
      <pc:sldChg chg="add">
        <pc:chgData name="Jon Skeet" userId="309f2e9ccf7b602a" providerId="LiveId" clId="{F950B649-0B04-4303-91E6-47CD3C2DA928}" dt="2020-03-06T07:51:47.030" v="74"/>
        <pc:sldMkLst>
          <pc:docMk/>
          <pc:sldMk cId="2377712202" sldId="267"/>
        </pc:sldMkLst>
      </pc:sldChg>
      <pc:sldChg chg="add">
        <pc:chgData name="Jon Skeet" userId="309f2e9ccf7b602a" providerId="LiveId" clId="{F950B649-0B04-4303-91E6-47CD3C2DA928}" dt="2020-03-06T07:51:47.030" v="74"/>
        <pc:sldMkLst>
          <pc:docMk/>
          <pc:sldMk cId="1092600312" sldId="268"/>
        </pc:sldMkLst>
      </pc:sldChg>
      <pc:sldChg chg="add modNotesTx">
        <pc:chgData name="Jon Skeet" userId="309f2e9ccf7b602a" providerId="LiveId" clId="{F950B649-0B04-4303-91E6-47CD3C2DA928}" dt="2020-03-09T14:26:44.511" v="187" actId="20577"/>
        <pc:sldMkLst>
          <pc:docMk/>
          <pc:sldMk cId="2893962735" sldId="270"/>
        </pc:sldMkLst>
      </pc:sldChg>
      <pc:sldChg chg="add modNotesTx">
        <pc:chgData name="Jon Skeet" userId="309f2e9ccf7b602a" providerId="LiveId" clId="{F950B649-0B04-4303-91E6-47CD3C2DA928}" dt="2020-03-09T14:26:39.014" v="185" actId="6549"/>
        <pc:sldMkLst>
          <pc:docMk/>
          <pc:sldMk cId="1576406519" sldId="271"/>
        </pc:sldMkLst>
      </pc:sldChg>
      <pc:sldChg chg="del">
        <pc:chgData name="Jon Skeet" userId="309f2e9ccf7b602a" providerId="LiveId" clId="{F950B649-0B04-4303-91E6-47CD3C2DA928}" dt="2020-03-06T07:51:33.209" v="72" actId="47"/>
        <pc:sldMkLst>
          <pc:docMk/>
          <pc:sldMk cId="2600283293" sldId="276"/>
        </pc:sldMkLst>
      </pc:sldChg>
      <pc:sldChg chg="del">
        <pc:chgData name="Jon Skeet" userId="309f2e9ccf7b602a" providerId="LiveId" clId="{F950B649-0B04-4303-91E6-47CD3C2DA928}" dt="2020-03-06T07:51:33.745" v="73" actId="47"/>
        <pc:sldMkLst>
          <pc:docMk/>
          <pc:sldMk cId="653944516" sldId="277"/>
        </pc:sldMkLst>
      </pc:sldChg>
      <pc:sldChg chg="del">
        <pc:chgData name="Jon Skeet" userId="309f2e9ccf7b602a" providerId="LiveId" clId="{F950B649-0B04-4303-91E6-47CD3C2DA928}" dt="2020-03-06T07:51:50.124" v="75" actId="47"/>
        <pc:sldMkLst>
          <pc:docMk/>
          <pc:sldMk cId="3751336027" sldId="278"/>
        </pc:sldMkLst>
      </pc:sldChg>
      <pc:sldChg chg="del">
        <pc:chgData name="Jon Skeet" userId="309f2e9ccf7b602a" providerId="LiveId" clId="{F950B649-0B04-4303-91E6-47CD3C2DA928}" dt="2020-03-06T07:51:50.124" v="75" actId="47"/>
        <pc:sldMkLst>
          <pc:docMk/>
          <pc:sldMk cId="3023973193" sldId="279"/>
        </pc:sldMkLst>
      </pc:sldChg>
      <pc:sldChg chg="del">
        <pc:chgData name="Jon Skeet" userId="309f2e9ccf7b602a" providerId="LiveId" clId="{F950B649-0B04-4303-91E6-47CD3C2DA928}" dt="2020-03-06T07:52:42.192" v="112" actId="47"/>
        <pc:sldMkLst>
          <pc:docMk/>
          <pc:sldMk cId="3307317852" sldId="280"/>
        </pc:sldMkLst>
      </pc:sldChg>
      <pc:sldChg chg="modSp mod">
        <pc:chgData name="Jon Skeet" userId="309f2e9ccf7b602a" providerId="LiveId" clId="{F950B649-0B04-4303-91E6-47CD3C2DA928}" dt="2020-03-06T07:55:44.477" v="181" actId="313"/>
        <pc:sldMkLst>
          <pc:docMk/>
          <pc:sldMk cId="2979766046" sldId="287"/>
        </pc:sldMkLst>
        <pc:spChg chg="mod">
          <ac:chgData name="Jon Skeet" userId="309f2e9ccf7b602a" providerId="LiveId" clId="{F950B649-0B04-4303-91E6-47CD3C2DA928}" dt="2020-03-06T07:55:29.795" v="118" actId="27636"/>
          <ac:spMkLst>
            <pc:docMk/>
            <pc:sldMk cId="2979766046" sldId="287"/>
            <ac:spMk id="2" creationId="{024A6ACF-0810-4345-A255-4B3CBA51AA21}"/>
          </ac:spMkLst>
        </pc:spChg>
        <pc:spChg chg="mod">
          <ac:chgData name="Jon Skeet" userId="309f2e9ccf7b602a" providerId="LiveId" clId="{F950B649-0B04-4303-91E6-47CD3C2DA928}" dt="2020-03-06T07:55:44.477" v="181" actId="313"/>
          <ac:spMkLst>
            <pc:docMk/>
            <pc:sldMk cId="2979766046" sldId="287"/>
            <ac:spMk id="3" creationId="{6EF9004C-B796-4909-9564-E7A0469551D3}"/>
          </ac:spMkLst>
        </pc:spChg>
      </pc:sldChg>
      <pc:sldChg chg="modSp">
        <pc:chgData name="Jon Skeet" userId="309f2e9ccf7b602a" providerId="LiveId" clId="{F950B649-0B04-4303-91E6-47CD3C2DA928}" dt="2020-03-06T07:44:35.696" v="37" actId="207"/>
        <pc:sldMkLst>
          <pc:docMk/>
          <pc:sldMk cId="1721125011" sldId="288"/>
        </pc:sldMkLst>
        <pc:spChg chg="mod">
          <ac:chgData name="Jon Skeet" userId="309f2e9ccf7b602a" providerId="LiveId" clId="{F950B649-0B04-4303-91E6-47CD3C2DA928}" dt="2020-03-06T07:44:35.696" v="37" actId="207"/>
          <ac:spMkLst>
            <pc:docMk/>
            <pc:sldMk cId="1721125011" sldId="288"/>
            <ac:spMk id="3" creationId="{445791F6-0CF1-4D94-BE7F-30C1038F5606}"/>
          </ac:spMkLst>
        </pc:spChg>
      </pc:sldChg>
      <pc:sldChg chg="modSp mod">
        <pc:chgData name="Jon Skeet" userId="309f2e9ccf7b602a" providerId="LiveId" clId="{F950B649-0B04-4303-91E6-47CD3C2DA928}" dt="2020-03-06T07:54:50.696" v="116" actId="255"/>
        <pc:sldMkLst>
          <pc:docMk/>
          <pc:sldMk cId="2704876668" sldId="289"/>
        </pc:sldMkLst>
        <pc:spChg chg="mod">
          <ac:chgData name="Jon Skeet" userId="309f2e9ccf7b602a" providerId="LiveId" clId="{F950B649-0B04-4303-91E6-47CD3C2DA928}" dt="2020-03-06T07:54:50.696" v="116" actId="255"/>
          <ac:spMkLst>
            <pc:docMk/>
            <pc:sldMk cId="2704876668" sldId="289"/>
            <ac:spMk id="3" creationId="{B17D0884-282B-46F9-AE6E-7A576FEDAD5F}"/>
          </ac:spMkLst>
        </pc:spChg>
      </pc:sldChg>
      <pc:sldChg chg="delSp modSp mod modNotesTx">
        <pc:chgData name="Jon Skeet" userId="309f2e9ccf7b602a" providerId="LiveId" clId="{F950B649-0B04-4303-91E6-47CD3C2DA928}" dt="2020-03-09T14:26:48.661" v="188" actId="5793"/>
        <pc:sldMkLst>
          <pc:docMk/>
          <pc:sldMk cId="2562121073" sldId="292"/>
        </pc:sldMkLst>
        <pc:spChg chg="mod">
          <ac:chgData name="Jon Skeet" userId="309f2e9ccf7b602a" providerId="LiveId" clId="{F950B649-0B04-4303-91E6-47CD3C2DA928}" dt="2020-03-03T20:05:54.935" v="35" actId="1076"/>
          <ac:spMkLst>
            <pc:docMk/>
            <pc:sldMk cId="2562121073" sldId="292"/>
            <ac:spMk id="3" creationId="{F3683009-E391-48BE-82FF-02231CB57893}"/>
          </ac:spMkLst>
        </pc:spChg>
        <pc:spChg chg="del mod">
          <ac:chgData name="Jon Skeet" userId="309f2e9ccf7b602a" providerId="LiveId" clId="{F950B649-0B04-4303-91E6-47CD3C2DA928}" dt="2020-03-03T20:05:38.832" v="34" actId="478"/>
          <ac:spMkLst>
            <pc:docMk/>
            <pc:sldMk cId="2562121073" sldId="292"/>
            <ac:spMk id="4" creationId="{582CBABD-F24C-474C-A3A7-08F95055F1AA}"/>
          </ac:spMkLst>
        </pc:spChg>
      </pc:sldChg>
      <pc:sldChg chg="add del">
        <pc:chgData name="Jon Skeet" userId="309f2e9ccf7b602a" providerId="LiveId" clId="{F950B649-0B04-4303-91E6-47CD3C2DA928}" dt="2020-03-03T20:03:45.693" v="2" actId="47"/>
        <pc:sldMkLst>
          <pc:docMk/>
          <pc:sldMk cId="1549433138" sldId="293"/>
        </pc:sldMkLst>
      </pc:sldChg>
      <pc:sldChg chg="modSp add mod">
        <pc:chgData name="Jon Skeet" userId="309f2e9ccf7b602a" providerId="LiveId" clId="{F950B649-0B04-4303-91E6-47CD3C2DA928}" dt="2020-03-03T20:05:02.041" v="31" actId="20577"/>
        <pc:sldMkLst>
          <pc:docMk/>
          <pc:sldMk cId="574149912" sldId="294"/>
        </pc:sldMkLst>
        <pc:spChg chg="mod">
          <ac:chgData name="Jon Skeet" userId="309f2e9ccf7b602a" providerId="LiveId" clId="{F950B649-0B04-4303-91E6-47CD3C2DA928}" dt="2020-03-03T20:05:02.041" v="31" actId="20577"/>
          <ac:spMkLst>
            <pc:docMk/>
            <pc:sldMk cId="574149912" sldId="294"/>
            <ac:spMk id="4" creationId="{6D2D9124-85CB-402F-86AF-5BD66F98939B}"/>
          </ac:spMkLst>
        </pc:spChg>
        <pc:spChg chg="mod">
          <ac:chgData name="Jon Skeet" userId="309f2e9ccf7b602a" providerId="LiveId" clId="{F950B649-0B04-4303-91E6-47CD3C2DA928}" dt="2020-03-03T20:04:56.568" v="28" actId="20577"/>
          <ac:spMkLst>
            <pc:docMk/>
            <pc:sldMk cId="574149912" sldId="294"/>
            <ac:spMk id="5" creationId="{CBF14EAB-4F48-4C9D-AAD2-E9D4024DB92D}"/>
          </ac:spMkLst>
        </pc:spChg>
      </pc:sldChg>
      <pc:sldChg chg="add">
        <pc:chgData name="Jon Skeet" userId="309f2e9ccf7b602a" providerId="LiveId" clId="{F950B649-0B04-4303-91E6-47CD3C2DA928}" dt="2020-03-06T07:45:58.420" v="70"/>
        <pc:sldMkLst>
          <pc:docMk/>
          <pc:sldMk cId="432488134" sldId="295"/>
        </pc:sldMkLst>
      </pc:sldChg>
      <pc:sldChg chg="add del modNotesTx">
        <pc:chgData name="Jon Skeet" userId="309f2e9ccf7b602a" providerId="LiveId" clId="{F950B649-0B04-4303-91E6-47CD3C2DA928}" dt="2020-03-09T14:25:22.892" v="183" actId="47"/>
        <pc:sldMkLst>
          <pc:docMk/>
          <pc:sldMk cId="3052339728" sldId="296"/>
        </pc:sldMkLst>
      </pc:sldChg>
      <pc:sldChg chg="add">
        <pc:chgData name="Jon Skeet" userId="309f2e9ccf7b602a" providerId="LiveId" clId="{F950B649-0B04-4303-91E6-47CD3C2DA928}" dt="2020-03-06T07:54:39.362" v="113"/>
        <pc:sldMkLst>
          <pc:docMk/>
          <pc:sldMk cId="2686550203" sldId="297"/>
        </pc:sldMkLst>
      </pc:sldChg>
      <pc:sldChg chg="add modNotesTx">
        <pc:chgData name="Jon Skeet" userId="309f2e9ccf7b602a" providerId="LiveId" clId="{F950B649-0B04-4303-91E6-47CD3C2DA928}" dt="2020-03-09T14:26:42.462" v="186" actId="20577"/>
        <pc:sldMkLst>
          <pc:docMk/>
          <pc:sldMk cId="68678436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1B580-51D6-4B9B-B876-A43CA76922B2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77AD3-360A-4B89-8F4F-728AF7850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1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51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09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82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81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903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DateTime</a:t>
            </a:r>
            <a:r>
              <a:rPr lang="en-GB" dirty="0"/>
              <a:t> is a pain for this. You can’t lean on the type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79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You probably don’t need to support leap seconds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You probably don’t need to support non-Gregorian calendars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Even in Sweden, you probably don’t need to support February 30</a:t>
            </a:r>
            <a:r>
              <a:rPr lang="en-GB" baseline="30000" dirty="0"/>
              <a:t>th</a:t>
            </a:r>
            <a:r>
              <a:rPr lang="en-GB" dirty="0"/>
              <a:t> (1712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934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“CST” can mean a lot of different things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Different places observing the same abbreviation at the moment may change at different times (or not at all)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21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Okay for some things. You need to think about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29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536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6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Most of us have code that uses dates and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 large proportion of it is wrong, I suspect – but maybe only a couple of times a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There’s a lot of fear about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Main message: it’s manageable, if you put some time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Sub-message: use the right tools. For .NET, that’s Noda Time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7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445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77AD3-360A-4B89-8F4F-728AF78506C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77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Picture: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7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Picture: calendar</a:t>
            </a:r>
          </a:p>
          <a:p>
            <a:r>
              <a:rPr lang="en-GB" dirty="0"/>
              <a:t>Artificial</a:t>
            </a:r>
          </a:p>
          <a:p>
            <a:r>
              <a:rPr lang="en-GB" dirty="0"/>
              <a:t>Other calendar systems exist – be aware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5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Calendar with circled date (Jan 19</a:t>
            </a:r>
            <a:r>
              <a:rPr lang="en-GB" baseline="30000" dirty="0"/>
              <a:t>th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6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Clock – note, no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88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41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Definition of a time zone</a:t>
            </a:r>
          </a:p>
          <a:p>
            <a:r>
              <a:rPr lang="en-GB" dirty="0"/>
              <a:t>Ambiguous and skipped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62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3B24-6A46-4B4A-BEAE-EEF03D1C2DD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53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CA18-1163-4761-BD66-EA6C8E1B6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15C11-621F-4F30-859F-6C031D43E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4AAD5-A11A-48C7-A781-71135055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90563-130F-44AC-B651-C8133ADA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0DEFF-CA32-4CCD-B1D3-8D2635C6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4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3E1B-BAAF-4C18-B438-C7C55F95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D8374-0E7D-4F62-9540-5AD987F4D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39F75-3224-40DF-904E-5F50E4A4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CF15-502B-4B6D-AC06-33DCD704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E3F8-AB35-4DB3-B828-191473C6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3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16E6B-A97A-436F-9690-18BF918FA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2C412-5C1E-4685-AC81-7350170E3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CF6E-4201-4AD7-8BFD-9129A3EA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B3246-9C42-4233-B415-46E78B30F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82079-403B-43FE-A1F3-5A5A1ED3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0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F54F-12BB-4B39-B3CC-E1D7DE27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3978E-272A-4824-B618-A65EC5EEB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90559-76AC-465D-8210-104DFA1F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E9B83-2949-4A84-936E-8659563B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20BCA-6B14-4320-A2F8-32157578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924C-1296-44BC-AD34-1308A719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7F047-C3E8-44FF-B6A7-7BEEFAFD3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268F2-0335-46EB-8B23-C05076F0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0B793-AF93-4070-B8ED-04CB17BF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F5D19-0665-4B1A-849E-CA1A2B68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1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618D-94A1-4815-9FE9-26097D3E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7D06A-CD08-430E-A779-B2CF7D2A1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A4F55-B1F2-4113-9AA8-975255FFD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14E3B-C243-4EB7-9D33-66E4CE9F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ABB45-2D99-4CC2-AEA1-D556B288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29901-F420-43D4-97E5-C3D00936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3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AB0E-9C2E-4BAF-8153-7701FBEC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E9D88-BA85-4FAA-A48D-FAE54547E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2960D-F5EA-4D35-A211-927E547D2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050E1-E9A1-4212-AB0B-FD02878F2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8247A-E944-426D-BA12-392AF37A9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31E8B-10F7-46BE-AB59-C720AA41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24415D-0BBA-4EBC-92D0-2DA7519E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7CE959-1C43-439C-B2BC-9245DFCA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6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9BAD7-4A4D-4FE8-858D-1680A01A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0482E2-A272-4C18-98A0-64336B4B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A7F13-116F-4FDD-B971-95026AFF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8B002-4E44-4A37-8CB7-54D6E025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3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C0117-B29D-4D3D-A82C-85097331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634E8-049C-4786-9828-B1D2ABAF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A0084-A143-4EB3-92A7-3F4A66CF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7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FF6A-75FE-4EF4-BB17-5C3A6B3E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7EF4-B232-41D1-AC24-4DE02C74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0BEC4-A1B7-4FDE-8379-A88C6FD7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6C736-F53B-4A1E-B28C-30D68B8A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925AC-49F0-47B7-AD16-8DC849A6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6390A-753A-4E15-ACE9-787CDA2E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5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46A0-9240-4F37-BA56-15964276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612CE-2927-460A-A546-4E74B1CB8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C0AED-AB71-4F57-8BE8-1E08A8094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CD698-BF37-488F-8A3B-8DEC4545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6D868-F25F-41CB-A67E-0F0D47E7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1D27E-0F88-44A5-821C-6FD91AEA4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0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5139E-9FCB-4F40-A369-18FFE9DBD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6BC34-4223-49EA-B929-7AC0432CC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A746F-7AAB-481C-8556-F69DC9212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F3AD-B548-495D-AFD6-2DC41A62A06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737C-F969-4FEF-A1BD-BA6275CBF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A71F-51AE-4895-9F0D-EC19B38D4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CF88-38FA-4A03-81FB-015E54004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5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4F88-8702-4C8A-A712-022ED4B1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1487543"/>
            <a:ext cx="10607040" cy="2387600"/>
          </a:xfrm>
        </p:spPr>
        <p:txBody>
          <a:bodyPr>
            <a:noAutofit/>
          </a:bodyPr>
          <a:lstStyle/>
          <a:p>
            <a:r>
              <a:rPr lang="en-GB" sz="19600" dirty="0">
                <a:solidFill>
                  <a:srgbClr val="FF40FF"/>
                </a:solidFill>
                <a:latin typeface="Arial Rounded MT Bold" panose="020F0704030504030204" pitchFamily="34" charset="0"/>
              </a:rPr>
              <a:t>Be kind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791F6-0CF1-4D94-BE7F-30C1038F5606}"/>
              </a:ext>
            </a:extLst>
          </p:cNvPr>
          <p:cNvSpPr txBox="1"/>
          <p:nvPr/>
        </p:nvSpPr>
        <p:spPr>
          <a:xfrm>
            <a:off x="386379" y="4658061"/>
            <a:ext cx="114192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… in code reviews</a:t>
            </a:r>
          </a:p>
        </p:txBody>
      </p:sp>
    </p:spTree>
    <p:extLst>
      <p:ext uri="{BB962C8B-B14F-4D97-AF65-F5344CB8AC3E}">
        <p14:creationId xmlns:p14="http://schemas.microsoft.com/office/powerpoint/2010/main" val="399282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and time (</a:t>
            </a:r>
            <a:r>
              <a:rPr lang="en-GB" dirty="0" err="1"/>
              <a:t>LocalDateTime</a:t>
            </a:r>
            <a:r>
              <a:rPr lang="en-GB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90" y="1233577"/>
            <a:ext cx="6000620" cy="54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6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zones (</a:t>
            </a:r>
            <a:r>
              <a:rPr lang="en-GB" dirty="0" err="1"/>
              <a:t>DateTimeZone</a:t>
            </a:r>
            <a:r>
              <a:rPr lang="en-GB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75" y="-349061"/>
            <a:ext cx="9120996" cy="95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06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302" y="-56617"/>
            <a:ext cx="10832794" cy="52682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9A73B4-C5F7-410C-AE8A-2D28CD0E3009}"/>
              </a:ext>
            </a:extLst>
          </p:cNvPr>
          <p:cNvSpPr txBox="1"/>
          <p:nvPr/>
        </p:nvSpPr>
        <p:spPr>
          <a:xfrm>
            <a:off x="521006" y="4910065"/>
            <a:ext cx="108327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Spot the illustration that wasn’t drawn in 2020!</a:t>
            </a:r>
          </a:p>
          <a:p>
            <a:r>
              <a:rPr lang="en-GB" sz="3200" dirty="0">
                <a:solidFill>
                  <a:srgbClr val="FF0000"/>
                </a:solidFill>
              </a:rPr>
              <a:t>In 2020, this period is 29 days.</a:t>
            </a:r>
          </a:p>
          <a:p>
            <a:r>
              <a:rPr lang="en-GB" sz="3200" dirty="0">
                <a:solidFill>
                  <a:srgbClr val="FF0000"/>
                </a:solidFill>
              </a:rPr>
              <a:t>Just one example of how calendar arithmetic is non-obvious</a:t>
            </a:r>
          </a:p>
          <a:p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78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24" y="894222"/>
            <a:ext cx="10508552" cy="506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5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Problems</a:t>
            </a:r>
            <a:br>
              <a:rPr lang="en-GB" sz="12000" dirty="0"/>
            </a:br>
            <a:r>
              <a:rPr lang="en-GB" sz="12000" dirty="0"/>
              <a:t>and myths</a:t>
            </a:r>
          </a:p>
        </p:txBody>
      </p:sp>
    </p:spTree>
    <p:extLst>
      <p:ext uri="{BB962C8B-B14F-4D97-AF65-F5344CB8AC3E}">
        <p14:creationId xmlns:p14="http://schemas.microsoft.com/office/powerpoint/2010/main" val="4099416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F3683009-E391-48BE-82FF-02231CB57893}"/>
              </a:ext>
            </a:extLst>
          </p:cNvPr>
          <p:cNvSpPr txBox="1">
            <a:spLocks/>
          </p:cNvSpPr>
          <p:nvPr/>
        </p:nvSpPr>
        <p:spPr>
          <a:xfrm>
            <a:off x="173916" y="1848831"/>
            <a:ext cx="11844168" cy="3383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2000" dirty="0" err="1"/>
              <a:t>DateTime.Now</a:t>
            </a:r>
            <a:br>
              <a:rPr lang="en-GB" sz="12000" dirty="0"/>
            </a:br>
            <a:r>
              <a:rPr lang="en-GB" sz="12000" dirty="0"/>
              <a:t>should not exist</a:t>
            </a:r>
            <a:endParaRPr lang="en-GB" sz="1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21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Think!</a:t>
            </a:r>
          </a:p>
        </p:txBody>
      </p:sp>
    </p:spTree>
    <p:extLst>
      <p:ext uri="{BB962C8B-B14F-4D97-AF65-F5344CB8AC3E}">
        <p14:creationId xmlns:p14="http://schemas.microsoft.com/office/powerpoint/2010/main" val="1117640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Inject a clock</a:t>
            </a:r>
          </a:p>
        </p:txBody>
      </p:sp>
    </p:spTree>
    <p:extLst>
      <p:ext uri="{BB962C8B-B14F-4D97-AF65-F5344CB8AC3E}">
        <p14:creationId xmlns:p14="http://schemas.microsoft.com/office/powerpoint/2010/main" val="3618245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Avoid ambiguity</a:t>
            </a:r>
          </a:p>
        </p:txBody>
      </p:sp>
    </p:spTree>
    <p:extLst>
      <p:ext uri="{BB962C8B-B14F-4D97-AF65-F5344CB8AC3E}">
        <p14:creationId xmlns:p14="http://schemas.microsoft.com/office/powerpoint/2010/main" val="384157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Limit scope</a:t>
            </a:r>
          </a:p>
        </p:txBody>
      </p:sp>
    </p:spTree>
    <p:extLst>
      <p:ext uri="{BB962C8B-B14F-4D97-AF65-F5344CB8AC3E}">
        <p14:creationId xmlns:p14="http://schemas.microsoft.com/office/powerpoint/2010/main" val="145699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0A863C3-0078-4633-B29B-0F4AE58EB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D2D9124-85CB-402F-86AF-5BD66F98939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54250" y="1673818"/>
            <a:ext cx="10085293" cy="2190329"/>
          </a:xfrm>
        </p:spPr>
        <p:txBody>
          <a:bodyPr anchor="b">
            <a:no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Dates and times:</a:t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5400" b="1" dirty="0">
                <a:solidFill>
                  <a:schemeClr val="bg1"/>
                </a:solidFill>
              </a:rPr>
              <a:t>Hard, but not impossible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BF14EAB-4F48-4C9D-AAD2-E9D4024DB92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54250" y="4489692"/>
            <a:ext cx="10085292" cy="7747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chemeClr val="bg1"/>
                </a:solidFill>
              </a:rPr>
              <a:t>BY JON SKEET</a:t>
            </a:r>
          </a:p>
        </p:txBody>
      </p:sp>
    </p:spTree>
    <p:extLst>
      <p:ext uri="{BB962C8B-B14F-4D97-AF65-F5344CB8AC3E}">
        <p14:creationId xmlns:p14="http://schemas.microsoft.com/office/powerpoint/2010/main" val="574149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Avoid time zone abbreviations</a:t>
            </a:r>
          </a:p>
        </p:txBody>
      </p:sp>
    </p:spTree>
    <p:extLst>
      <p:ext uri="{BB962C8B-B14F-4D97-AF65-F5344CB8AC3E}">
        <p14:creationId xmlns:p14="http://schemas.microsoft.com/office/powerpoint/2010/main" val="1049293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Myth: just store UTC, and all will be well</a:t>
            </a:r>
          </a:p>
        </p:txBody>
      </p:sp>
    </p:spTree>
    <p:extLst>
      <p:ext uri="{BB962C8B-B14F-4D97-AF65-F5344CB8AC3E}">
        <p14:creationId xmlns:p14="http://schemas.microsoft.com/office/powerpoint/2010/main" val="1915648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6ACF-0810-4345-A255-4B3CBA51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>
            <a:normAutofit fontScale="90000"/>
          </a:bodyPr>
          <a:lstStyle/>
          <a:p>
            <a:r>
              <a:rPr lang="en-GB" sz="6400" dirty="0"/>
              <a:t>UTC information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9004C-B796-4909-9564-E7A046955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54" y="1213946"/>
            <a:ext cx="11456894" cy="4963017"/>
          </a:xfrm>
        </p:spPr>
        <p:txBody>
          <a:bodyPr>
            <a:noAutofit/>
          </a:bodyPr>
          <a:lstStyle/>
          <a:p>
            <a:r>
              <a:rPr lang="en-GB" sz="3600" dirty="0"/>
              <a:t>User in 2020: “Book a meeting for </a:t>
            </a:r>
            <a:r>
              <a:rPr lang="en-GB" sz="3600" dirty="0">
                <a:solidFill>
                  <a:srgbClr val="FF0000"/>
                </a:solidFill>
              </a:rPr>
              <a:t>9am</a:t>
            </a:r>
            <a:r>
              <a:rPr lang="en-GB" sz="3600" dirty="0"/>
              <a:t> on December 1</a:t>
            </a:r>
            <a:r>
              <a:rPr lang="en-GB" sz="3600" baseline="30000" dirty="0"/>
              <a:t>st</a:t>
            </a:r>
            <a:r>
              <a:rPr lang="en-GB" sz="3600" dirty="0"/>
              <a:t> 2022, in Paris”</a:t>
            </a:r>
          </a:p>
          <a:p>
            <a:r>
              <a:rPr lang="en-GB" sz="3600" dirty="0"/>
              <a:t>System:</a:t>
            </a:r>
            <a:br>
              <a:rPr lang="en-GB" sz="3600" dirty="0"/>
            </a:br>
            <a:r>
              <a:rPr lang="en-GB" sz="3600" dirty="0"/>
              <a:t>2022-12-01T</a:t>
            </a:r>
            <a:r>
              <a:rPr lang="en-GB" sz="3600" b="1" dirty="0">
                <a:solidFill>
                  <a:srgbClr val="FF0000"/>
                </a:solidFill>
              </a:rPr>
              <a:t>09:00</a:t>
            </a:r>
            <a:r>
              <a:rPr lang="en-GB" sz="3600" dirty="0"/>
              <a:t> Paris =&gt; 2022-12-01T08:00Z</a:t>
            </a:r>
          </a:p>
          <a:p>
            <a:r>
              <a:rPr lang="en-GB" sz="3600" dirty="0"/>
              <a:t>French government at end of 2020: “Permanent summer time (UTC+2) from October 2021” (Maybe)</a:t>
            </a:r>
          </a:p>
          <a:p>
            <a:r>
              <a:rPr lang="en-GB" sz="3600" dirty="0"/>
              <a:t>User: “Show me my meetings”</a:t>
            </a:r>
          </a:p>
          <a:p>
            <a:r>
              <a:rPr lang="en-GB" sz="3600" dirty="0"/>
              <a:t>System: 2022-12-01T08:00Z =&gt; 2022-12-01T</a:t>
            </a:r>
            <a:r>
              <a:rPr lang="en-GB" sz="3600" b="1" dirty="0">
                <a:solidFill>
                  <a:srgbClr val="FF0000"/>
                </a:solidFill>
              </a:rPr>
              <a:t>10:00</a:t>
            </a:r>
            <a:r>
              <a:rPr lang="en-GB" sz="3600" dirty="0"/>
              <a:t> Paris</a:t>
            </a:r>
          </a:p>
          <a:p>
            <a:r>
              <a:rPr lang="en-GB" sz="3600" dirty="0"/>
              <a:t>Blog post: search for “storing UTC is not a silver bullet”</a:t>
            </a:r>
          </a:p>
        </p:txBody>
      </p:sp>
    </p:spTree>
    <p:extLst>
      <p:ext uri="{BB962C8B-B14F-4D97-AF65-F5344CB8AC3E}">
        <p14:creationId xmlns:p14="http://schemas.microsoft.com/office/powerpoint/2010/main" val="2979766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28DD-BFD6-40CE-9E31-DF621D09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4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0884-282B-46F9-AE6E-7A576FED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268"/>
            <a:ext cx="10515600" cy="5077610"/>
          </a:xfrm>
        </p:spPr>
        <p:txBody>
          <a:bodyPr>
            <a:normAutofit/>
          </a:bodyPr>
          <a:lstStyle/>
          <a:p>
            <a:r>
              <a:rPr lang="en-GB" sz="4400" dirty="0"/>
              <a:t>Go to great lengths to make your code clear</a:t>
            </a:r>
          </a:p>
          <a:p>
            <a:r>
              <a:rPr lang="en-GB" sz="4400" dirty="0"/>
              <a:t>The system clock is a dependency</a:t>
            </a:r>
          </a:p>
          <a:p>
            <a:r>
              <a:rPr lang="en-GB" sz="4400" dirty="0"/>
              <a:t>Think about your specific context</a:t>
            </a:r>
          </a:p>
          <a:p>
            <a:r>
              <a:rPr lang="en-GB" sz="4400" dirty="0"/>
              <a:t>Restrict scope (calendars, time zones, leap seconds etc)</a:t>
            </a:r>
          </a:p>
          <a:p>
            <a:r>
              <a:rPr lang="en-GB" sz="4400" dirty="0"/>
              <a:t>Banish CST, GMT, EST</a:t>
            </a:r>
          </a:p>
          <a:p>
            <a:r>
              <a:rPr lang="en-GB" sz="4400" dirty="0"/>
              <a:t>Normalizing to UTC is not a silver bullet</a:t>
            </a:r>
          </a:p>
        </p:txBody>
      </p:sp>
    </p:spTree>
    <p:extLst>
      <p:ext uri="{BB962C8B-B14F-4D97-AF65-F5344CB8AC3E}">
        <p14:creationId xmlns:p14="http://schemas.microsoft.com/office/powerpoint/2010/main" val="2704876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789C-51B8-4E11-9102-B9FF90630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468"/>
            <a:ext cx="10515600" cy="5694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7200" dirty="0"/>
              <a:t>Take-away: next time you work with date/time, take a few hours to grok it.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Everything else is filler.</a:t>
            </a:r>
          </a:p>
        </p:txBody>
      </p:sp>
    </p:spTree>
    <p:extLst>
      <p:ext uri="{BB962C8B-B14F-4D97-AF65-F5344CB8AC3E}">
        <p14:creationId xmlns:p14="http://schemas.microsoft.com/office/powerpoint/2010/main" val="2686550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4F88-8702-4C8A-A712-022ED4B1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1041400"/>
            <a:ext cx="10607040" cy="2387600"/>
          </a:xfrm>
        </p:spPr>
        <p:txBody>
          <a:bodyPr>
            <a:noAutofit/>
          </a:bodyPr>
          <a:lstStyle/>
          <a:p>
            <a:r>
              <a:rPr lang="en-GB" sz="19600" dirty="0">
                <a:solidFill>
                  <a:srgbClr val="FF40FF"/>
                </a:solidFill>
                <a:latin typeface="Arial Rounded MT Bold" panose="020F0704030504030204" pitchFamily="34" charset="0"/>
              </a:rPr>
              <a:t>Be kind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791F6-0CF1-4D94-BE7F-30C1038F5606}"/>
              </a:ext>
            </a:extLst>
          </p:cNvPr>
          <p:cNvSpPr txBox="1"/>
          <p:nvPr/>
        </p:nvSpPr>
        <p:spPr>
          <a:xfrm>
            <a:off x="386379" y="3598433"/>
            <a:ext cx="114192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… with people who disagree with you</a:t>
            </a:r>
          </a:p>
        </p:txBody>
      </p:sp>
    </p:spTree>
    <p:extLst>
      <p:ext uri="{BB962C8B-B14F-4D97-AF65-F5344CB8AC3E}">
        <p14:creationId xmlns:p14="http://schemas.microsoft.com/office/powerpoint/2010/main" val="172112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789C-51B8-4E11-9102-B9FF90630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468"/>
            <a:ext cx="10515600" cy="5694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7200" dirty="0"/>
              <a:t>Take-away: next time you work with date/time, take a few hours to grok it.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Everything else is filler.</a:t>
            </a:r>
          </a:p>
        </p:txBody>
      </p:sp>
    </p:spTree>
    <p:extLst>
      <p:ext uri="{BB962C8B-B14F-4D97-AF65-F5344CB8AC3E}">
        <p14:creationId xmlns:p14="http://schemas.microsoft.com/office/powerpoint/2010/main" val="4324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40465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2CBABD-F24C-474C-A3A7-08F9505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2000" dirty="0"/>
              <a:t>Key concepts</a:t>
            </a:r>
          </a:p>
        </p:txBody>
      </p:sp>
    </p:spTree>
    <p:extLst>
      <p:ext uri="{BB962C8B-B14F-4D97-AF65-F5344CB8AC3E}">
        <p14:creationId xmlns:p14="http://schemas.microsoft.com/office/powerpoint/2010/main" val="132883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3" y="127020"/>
            <a:ext cx="10138614" cy="66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0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Calendar system (</a:t>
            </a:r>
            <a:r>
              <a:rPr lang="en-GB" dirty="0" err="1"/>
              <a:t>CalendarSystem</a:t>
            </a:r>
            <a:r>
              <a:rPr lang="en-GB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054" y="1259458"/>
            <a:ext cx="7715892" cy="559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2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(</a:t>
            </a:r>
            <a:r>
              <a:rPr lang="en-GB" dirty="0" err="1"/>
              <a:t>LocalDate</a:t>
            </a:r>
            <a:r>
              <a:rPr lang="en-GB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388" y="1216326"/>
            <a:ext cx="7573224" cy="549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1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of day (</a:t>
            </a:r>
            <a:r>
              <a:rPr lang="en-GB" dirty="0" err="1"/>
              <a:t>LocalTime</a:t>
            </a:r>
            <a:r>
              <a:rPr lang="en-GB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278" y="832723"/>
            <a:ext cx="8393443" cy="593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508</Words>
  <Application>Microsoft Office PowerPoint</Application>
  <PresentationFormat>Widescreen</PresentationFormat>
  <Paragraphs>89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Rounded MT Bold</vt:lpstr>
      <vt:lpstr>Calibri</vt:lpstr>
      <vt:lpstr>Calibri Light</vt:lpstr>
      <vt:lpstr>Office Theme</vt:lpstr>
      <vt:lpstr>Be kind</vt:lpstr>
      <vt:lpstr>Dates and times: Hard, but not impossible</vt:lpstr>
      <vt:lpstr>PowerPoint Presentation</vt:lpstr>
      <vt:lpstr>Background</vt:lpstr>
      <vt:lpstr>Key concepts</vt:lpstr>
      <vt:lpstr>Instant</vt:lpstr>
      <vt:lpstr>Calendar system (CalendarSystem)</vt:lpstr>
      <vt:lpstr>Date (LocalDate)</vt:lpstr>
      <vt:lpstr>Time of day (LocalTime)</vt:lpstr>
      <vt:lpstr>Date and time (LocalDateTime)</vt:lpstr>
      <vt:lpstr>Time zones (DateTimeZone)</vt:lpstr>
      <vt:lpstr>Period</vt:lpstr>
      <vt:lpstr>Duration</vt:lpstr>
      <vt:lpstr>Problems and myths</vt:lpstr>
      <vt:lpstr>PowerPoint Presentation</vt:lpstr>
      <vt:lpstr>Think!</vt:lpstr>
      <vt:lpstr>Inject a clock</vt:lpstr>
      <vt:lpstr>Avoid ambiguity</vt:lpstr>
      <vt:lpstr>Limit scope</vt:lpstr>
      <vt:lpstr>Avoid time zone abbreviations</vt:lpstr>
      <vt:lpstr>Myth: just store UTC, and all will be well</vt:lpstr>
      <vt:lpstr>UTC information loss</vt:lpstr>
      <vt:lpstr>Summary</vt:lpstr>
      <vt:lpstr>PowerPoint Presentation</vt:lpstr>
      <vt:lpstr>Be kind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kind</dc:title>
  <dc:creator>Jon Skeet</dc:creator>
  <cp:lastModifiedBy>Jon Skeet</cp:lastModifiedBy>
  <cp:revision>1</cp:revision>
  <dcterms:created xsi:type="dcterms:W3CDTF">2018-11-19T07:02:43Z</dcterms:created>
  <dcterms:modified xsi:type="dcterms:W3CDTF">2020-03-09T14:26:53Z</dcterms:modified>
</cp:coreProperties>
</file>