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7"/>
  </p:notesMasterIdLst>
  <p:sldIdLst>
    <p:sldId id="256" r:id="rId2"/>
    <p:sldId id="261" r:id="rId3"/>
    <p:sldId id="370" r:id="rId4"/>
    <p:sldId id="260" r:id="rId5"/>
    <p:sldId id="360" r:id="rId6"/>
    <p:sldId id="316" r:id="rId7"/>
    <p:sldId id="372" r:id="rId8"/>
    <p:sldId id="298" r:id="rId9"/>
    <p:sldId id="299" r:id="rId10"/>
    <p:sldId id="376" r:id="rId11"/>
    <p:sldId id="300" r:id="rId12"/>
    <p:sldId id="304" r:id="rId13"/>
    <p:sldId id="346" r:id="rId14"/>
    <p:sldId id="377" r:id="rId15"/>
    <p:sldId id="331" r:id="rId16"/>
    <p:sldId id="345" r:id="rId17"/>
    <p:sldId id="353" r:id="rId18"/>
    <p:sldId id="344" r:id="rId19"/>
    <p:sldId id="334" r:id="rId20"/>
    <p:sldId id="336" r:id="rId21"/>
    <p:sldId id="337" r:id="rId22"/>
    <p:sldId id="275" r:id="rId23"/>
    <p:sldId id="333" r:id="rId24"/>
    <p:sldId id="349" r:id="rId25"/>
    <p:sldId id="270" r:id="rId26"/>
    <p:sldId id="271" r:id="rId27"/>
    <p:sldId id="272" r:id="rId28"/>
    <p:sldId id="273" r:id="rId29"/>
    <p:sldId id="340" r:id="rId30"/>
    <p:sldId id="257" r:id="rId31"/>
    <p:sldId id="305" r:id="rId32"/>
    <p:sldId id="324" r:id="rId33"/>
    <p:sldId id="323" r:id="rId34"/>
    <p:sldId id="329" r:id="rId35"/>
    <p:sldId id="354" r:id="rId36"/>
    <p:sldId id="364" r:id="rId37"/>
    <p:sldId id="367" r:id="rId38"/>
    <p:sldId id="369" r:id="rId39"/>
    <p:sldId id="368" r:id="rId40"/>
    <p:sldId id="379" r:id="rId41"/>
    <p:sldId id="373" r:id="rId42"/>
    <p:sldId id="374" r:id="rId43"/>
    <p:sldId id="378" r:id="rId44"/>
    <p:sldId id="375" r:id="rId45"/>
    <p:sldId id="29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99680FA5-AED9-40DD-B78E-B171ACA35F47}">
          <p14:sldIdLst>
            <p14:sldId id="256"/>
            <p14:sldId id="261"/>
            <p14:sldId id="370"/>
          </p14:sldIdLst>
        </p14:section>
        <p14:section name="Intro" id="{83E5EC24-0F17-44CF-ABE6-13D8621048FC}">
          <p14:sldIdLst>
            <p14:sldId id="260"/>
            <p14:sldId id="360"/>
            <p14:sldId id="316"/>
            <p14:sldId id="372"/>
            <p14:sldId id="298"/>
            <p14:sldId id="299"/>
            <p14:sldId id="376"/>
            <p14:sldId id="300"/>
            <p14:sldId id="304"/>
            <p14:sldId id="346"/>
            <p14:sldId id="377"/>
            <p14:sldId id="331"/>
            <p14:sldId id="345"/>
            <p14:sldId id="353"/>
            <p14:sldId id="344"/>
            <p14:sldId id="334"/>
            <p14:sldId id="336"/>
            <p14:sldId id="337"/>
            <p14:sldId id="275"/>
            <p14:sldId id="333"/>
            <p14:sldId id="349"/>
          </p14:sldIdLst>
        </p14:section>
        <p14:section name="Integrations" id="{5D6A72EA-B49E-44C4-867E-BA0371622B8E}">
          <p14:sldIdLst>
            <p14:sldId id="270"/>
            <p14:sldId id="271"/>
            <p14:sldId id="272"/>
            <p14:sldId id="273"/>
            <p14:sldId id="340"/>
            <p14:sldId id="257"/>
            <p14:sldId id="305"/>
            <p14:sldId id="324"/>
            <p14:sldId id="323"/>
            <p14:sldId id="329"/>
            <p14:sldId id="354"/>
          </p14:sldIdLst>
        </p14:section>
        <p14:section name="AI" id="{A717EBA1-5585-440C-B394-F0EC0484EB62}">
          <p14:sldIdLst>
            <p14:sldId id="364"/>
            <p14:sldId id="367"/>
            <p14:sldId id="369"/>
            <p14:sldId id="368"/>
            <p14:sldId id="379"/>
            <p14:sldId id="373"/>
            <p14:sldId id="374"/>
            <p14:sldId id="378"/>
            <p14:sldId id="375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713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7ED67-ED90-4281-B834-098546531571}" v="932" dt="2025-03-05T17:35:29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3517" autoAdjust="0"/>
  </p:normalViewPr>
  <p:slideViewPr>
    <p:cSldViewPr snapToGrid="0">
      <p:cViewPr>
        <p:scale>
          <a:sx n="72" d="100"/>
          <a:sy n="72" d="100"/>
        </p:scale>
        <p:origin x="941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C7354-37FB-47CB-A352-F3457668049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B713C-44A8-40C7-98D8-B99080CDD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0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713C-44A8-40C7-98D8-B99080CDDA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5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TODO: replace image with UMBRACO related one</a:t>
            </a:r>
          </a:p>
          <a:p>
            <a:endParaRPr lang="en-GB" dirty="0"/>
          </a:p>
          <a:p>
            <a:r>
              <a:rPr lang="en-GB" dirty="0"/>
              <a:t>BEGIN:</a:t>
            </a:r>
          </a:p>
          <a:p>
            <a:endParaRPr lang="en-GB" dirty="0"/>
          </a:p>
          <a:p>
            <a:r>
              <a:rPr lang="en-GB" dirty="0"/>
              <a:t>END:</a:t>
            </a:r>
          </a:p>
          <a:p>
            <a:r>
              <a:rPr lang="en-GB" dirty="0"/>
              <a:t>This is something I’ve talked about a lot </a:t>
            </a:r>
          </a:p>
          <a:p>
            <a:endParaRPr lang="en-GB" dirty="0"/>
          </a:p>
          <a:p>
            <a:r>
              <a:rPr lang="en-GB" dirty="0"/>
              <a:t>What are Process Maps?</a:t>
            </a:r>
          </a:p>
          <a:p>
            <a:r>
              <a:rPr lang="en-GB" dirty="0"/>
              <a:t>Our 10-minute lightning talk version of this definition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713C-44A8-40C7-98D8-B99080CDDA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76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This talks about the importance of documentation, which is largely summarised by this slide here:</a:t>
            </a:r>
          </a:p>
          <a:p>
            <a:endParaRPr lang="en-GB" dirty="0"/>
          </a:p>
          <a:p>
            <a:r>
              <a:rPr lang="en-GB" dirty="0"/>
              <a:t>Advocating for process maps being Useful </a:t>
            </a:r>
          </a:p>
          <a:p>
            <a:endParaRPr lang="en-GB" dirty="0"/>
          </a:p>
          <a:p>
            <a:r>
              <a:rPr lang="en-GB" dirty="0"/>
              <a:t>END: and in this talk, one of my most important slides to me is this one here: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713C-44A8-40C7-98D8-B99080CDDA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1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 to reiterate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713C-44A8-40C7-98D8-B99080CDDA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Shapes are not just limited to bracket types – can also be used for infrastructure diagrams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713C-44A8-40C7-98D8-B99080CDDA5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7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EBCFC-6F51-333E-C29E-326BC08C1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F17DF-9098-33AE-329B-4B0687F23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489D59-29E6-6087-9236-FDB05EBA2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 control platforms</a:t>
            </a:r>
          </a:p>
          <a:p>
            <a:r>
              <a:rPr lang="en-GB" dirty="0"/>
              <a:t>Notetaking / information management tools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3F5F3-EA47-C17C-9F37-A8070F0451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713C-44A8-40C7-98D8-B99080CDDA5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49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you’d like to learn more about this topic then I wrote an article about it in last year’s 24 days in Umbraco, alongside other articles such as this sample from Joe </a:t>
            </a:r>
            <a:r>
              <a:rPr lang="en-GB" dirty="0" err="1"/>
              <a:t>Glombek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713C-44A8-40C7-98D8-B99080CDDA5E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158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Everytime</a:t>
            </a:r>
            <a:r>
              <a:rPr lang="en-GB" dirty="0"/>
              <a:t> I tell a very special person to me that I’m doing talks and blogs about Mermaid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713C-44A8-40C7-98D8-B99080CDDA5E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7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313971"/>
            <a:ext cx="12192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Richard Jackson | @jacksorjacksor | Umbraco Kent Meetup | 12</a:t>
            </a:r>
            <a:r>
              <a:rPr lang="en-GB" baseline="30000" dirty="0"/>
              <a:t>th</a:t>
            </a:r>
            <a:r>
              <a:rPr lang="en-GB" dirty="0"/>
              <a:t> November 2024 | </a:t>
            </a:r>
          </a:p>
        </p:txBody>
      </p:sp>
    </p:spTree>
    <p:extLst>
      <p:ext uri="{BB962C8B-B14F-4D97-AF65-F5344CB8AC3E}">
        <p14:creationId xmlns:p14="http://schemas.microsoft.com/office/powerpoint/2010/main" val="156717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57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84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373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0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08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13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57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3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3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34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38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12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1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10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89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82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25DE131-39F2-4148-827C-5779941D320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EC24CDC-5820-48BE-AACF-69DB822C0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49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sawards.com/javascript/201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rmaid.js.org/syntax/flowchart.html#complete-list-of-new-shapes" TargetMode="External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8.png"/><Relationship Id="rId7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6.png"/><Relationship Id="rId7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hyperlink" Target="https://github.blog/developer-skills/github/include-diagrams-markdown-files-mermaid/" TargetMode="Externa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8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8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8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BB06-BA6D-2C78-59FA-DB22858AA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425559"/>
            <a:ext cx="8676222" cy="915046"/>
          </a:xfrm>
        </p:spPr>
        <p:txBody>
          <a:bodyPr>
            <a:normAutofit fontScale="90000"/>
          </a:bodyPr>
          <a:lstStyle/>
          <a:p>
            <a:r>
              <a:rPr lang="en-GB" sz="6000" b="0" i="0" dirty="0">
                <a:effectLst/>
                <a:latin typeface="-apple-system"/>
              </a:rPr>
              <a:t>Process Maps As Code</a:t>
            </a:r>
            <a:endParaRPr lang="en-GB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2BE7E-33FE-8F91-D9F0-4966E7730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99348"/>
            <a:ext cx="12191999" cy="800100"/>
          </a:xfrm>
        </p:spPr>
        <p:txBody>
          <a:bodyPr>
            <a:normAutofit/>
          </a:bodyPr>
          <a:lstStyle/>
          <a:p>
            <a:r>
              <a:rPr lang="en-GB" sz="3200" dirty="0"/>
              <a:t>Richard Jackson | @jacksorjacksor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61E00F-E3B8-CEC2-0D32-A8E9427424E3}"/>
              </a:ext>
            </a:extLst>
          </p:cNvPr>
          <p:cNvSpPr txBox="1">
            <a:spLocks/>
          </p:cNvSpPr>
          <p:nvPr/>
        </p:nvSpPr>
        <p:spPr>
          <a:xfrm>
            <a:off x="1" y="425558"/>
            <a:ext cx="12192000" cy="1850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>
                <a:effectLst/>
                <a:latin typeface="-apple-system"/>
              </a:rPr>
              <a:t>With</a:t>
            </a:r>
            <a:r>
              <a:rPr lang="en-GB" sz="6000" dirty="0">
                <a:effectLst/>
                <a:latin typeface="-apple-system"/>
              </a:rPr>
              <a:t> mermaid</a:t>
            </a:r>
            <a:endParaRPr lang="en-GB" sz="6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2DAB9F-E941-3651-70D1-06B8B9D6C73D}"/>
              </a:ext>
            </a:extLst>
          </p:cNvPr>
          <p:cNvGrpSpPr/>
          <p:nvPr/>
        </p:nvGrpSpPr>
        <p:grpSpPr>
          <a:xfrm>
            <a:off x="441027" y="1876207"/>
            <a:ext cx="10349181" cy="2829387"/>
            <a:chOff x="441027" y="2688009"/>
            <a:chExt cx="10349181" cy="2829387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B7C09C27-2C47-76A7-C86D-A40BDA06CF99}"/>
                </a:ext>
              </a:extLst>
            </p:cNvPr>
            <p:cNvSpPr/>
            <p:nvPr/>
          </p:nvSpPr>
          <p:spPr>
            <a:xfrm>
              <a:off x="4107714" y="3709503"/>
              <a:ext cx="4448457" cy="8001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8" name="Picture 4" descr="GitHub - mermaid-js/mermaid: Generation of diagrams like flowcharts or  sequence diagrams from text in a similar manner as markdown">
              <a:extLst>
                <a:ext uri="{FF2B5EF4-FFF2-40B4-BE49-F238E27FC236}">
                  <a16:creationId xmlns:a16="http://schemas.microsoft.com/office/drawing/2014/main" id="{4A59AF77-A8CD-66B5-AE96-223EE4587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581" y="3429000"/>
              <a:ext cx="1361107" cy="1361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6D3C2B-4D8B-B36D-5E01-B278B91A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027" y="3184287"/>
              <a:ext cx="3666687" cy="18505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02084B-6C6B-0EFA-C42F-698AC1465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6171" y="2688009"/>
              <a:ext cx="2234037" cy="2829387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0F39DCAC-FBE3-BEFA-0F20-8BD90B253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7762" y="5623013"/>
            <a:ext cx="6616475" cy="90191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CF45250-7C6B-5E3A-DCB5-C2AF8D61E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0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37B55-3681-3738-CB1A-2F6A74CB8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902207"/>
          </a:xfrm>
        </p:spPr>
        <p:txBody>
          <a:bodyPr/>
          <a:lstStyle/>
          <a:p>
            <a:r>
              <a:rPr lang="en-GB" dirty="0"/>
              <a:t>Process Maps as Code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F2F41D8-2FD9-3706-E3D7-DEB11A167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249" y="2212521"/>
            <a:ext cx="9548849" cy="4395543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GB" sz="3200" strike="sngStrike" dirty="0"/>
              <a:t>Requires upskilling on graphics package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900" dirty="0"/>
              <a:t>Same dev skillset, New language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3200" strike="sngStrike" dirty="0"/>
              <a:t>Images are hard to maintain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900" dirty="0"/>
              <a:t>Code can be easily updated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3200" strike="sngStrike" dirty="0"/>
              <a:t>Separate file to the work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900" dirty="0"/>
              <a:t>Can be added into codebase / source control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0FD5D45-D6BB-E9EB-5C26-C4159FC48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5F5C8-829F-F48B-F07D-02B591771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7227-81D5-0E3E-C5C9-902E749BD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901"/>
            <a:ext cx="12191999" cy="1179357"/>
          </a:xfrm>
        </p:spPr>
        <p:txBody>
          <a:bodyPr>
            <a:normAutofit/>
          </a:bodyPr>
          <a:lstStyle/>
          <a:p>
            <a:r>
              <a:rPr lang="en-GB" dirty="0"/>
              <a:t>PROCESS MAPs AS CODE with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93153-BCFE-4518-D296-BB1C899D1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24" y="2835527"/>
            <a:ext cx="5363323" cy="27912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941F86-5665-8DAA-395C-A7A78F3A4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156" y="2835527"/>
            <a:ext cx="2636700" cy="3324883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27FFE7FC-FC93-26B4-82EF-C05F89AC0401}"/>
              </a:ext>
            </a:extLst>
          </p:cNvPr>
          <p:cNvSpPr/>
          <p:nvPr/>
        </p:nvSpPr>
        <p:spPr>
          <a:xfrm rot="16200000">
            <a:off x="6454250" y="3836930"/>
            <a:ext cx="883403" cy="788406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9DE34-2FC7-C672-3D2A-B818CFB732D2}"/>
              </a:ext>
            </a:extLst>
          </p:cNvPr>
          <p:cNvSpPr txBox="1">
            <a:spLocks/>
          </p:cNvSpPr>
          <p:nvPr/>
        </p:nvSpPr>
        <p:spPr>
          <a:xfrm>
            <a:off x="3387614" y="1557371"/>
            <a:ext cx="4010391" cy="9089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6000" dirty="0"/>
              <a:t>Mermaid</a:t>
            </a:r>
            <a:endParaRPr lang="en-GB" dirty="0"/>
          </a:p>
        </p:txBody>
      </p:sp>
      <p:pic>
        <p:nvPicPr>
          <p:cNvPr id="7" name="Picture 4" descr="GitHub - mermaid-js/mermaid: Generation of diagrams like flowcharts or  sequence diagrams from text in a similar manner as markdown">
            <a:extLst>
              <a:ext uri="{FF2B5EF4-FFF2-40B4-BE49-F238E27FC236}">
                <a16:creationId xmlns:a16="http://schemas.microsoft.com/office/drawing/2014/main" id="{648F1419-A3ED-39CA-F907-953C8E79C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05" y="1469620"/>
            <a:ext cx="1084458" cy="108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4A20C9F-E884-085C-D66D-D3D6FE8A5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9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761D-C416-9CAC-0F4B-5409E9AFC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609601"/>
            <a:ext cx="8676222" cy="925285"/>
          </a:xfrm>
        </p:spPr>
        <p:txBody>
          <a:bodyPr/>
          <a:lstStyle/>
          <a:p>
            <a:r>
              <a:rPr lang="en-GB" dirty="0"/>
              <a:t>About Mermaid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C294D-F2F2-36F4-2AB2-7F3DB2608B9E}"/>
              </a:ext>
            </a:extLst>
          </p:cNvPr>
          <p:cNvSpPr txBox="1"/>
          <p:nvPr/>
        </p:nvSpPr>
        <p:spPr>
          <a:xfrm>
            <a:off x="0" y="1724442"/>
            <a:ext cx="121919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0" i="0" dirty="0">
                <a:solidFill>
                  <a:srgbClr val="F0F6FC"/>
                </a:solidFill>
                <a:effectLst/>
                <a:latin typeface="-apple-system"/>
              </a:rPr>
              <a:t>Open-source JavaScript-based diagramming and charting tool</a:t>
            </a:r>
          </a:p>
          <a:p>
            <a:pPr algn="ctr"/>
            <a:r>
              <a:rPr lang="en-GB" sz="3200" dirty="0">
                <a:solidFill>
                  <a:srgbClr val="F0F6FC"/>
                </a:solidFill>
                <a:latin typeface="-apple-system"/>
              </a:rPr>
              <a:t>using Markdown-inspired syntax</a:t>
            </a:r>
          </a:p>
          <a:p>
            <a:pPr algn="ctr"/>
            <a:endParaRPr lang="en-GB" sz="3200" b="0" i="0" dirty="0">
              <a:solidFill>
                <a:srgbClr val="F0F6FC"/>
              </a:solidFill>
              <a:effectLst/>
              <a:latin typeface="-apple-system"/>
            </a:endParaRPr>
          </a:p>
          <a:p>
            <a:pPr algn="ctr"/>
            <a:r>
              <a:rPr lang="en-GB" sz="3200" dirty="0">
                <a:solidFill>
                  <a:srgbClr val="F0F6FC"/>
                </a:solidFill>
                <a:latin typeface="-apple-system"/>
              </a:rPr>
              <a:t>Goal: </a:t>
            </a:r>
            <a:r>
              <a:rPr lang="en-GB" sz="3200" b="1" dirty="0">
                <a:solidFill>
                  <a:srgbClr val="F0F6FC"/>
                </a:solidFill>
                <a:latin typeface="-apple-system"/>
              </a:rPr>
              <a:t>H</a:t>
            </a:r>
            <a:r>
              <a:rPr lang="en-GB" sz="3200" b="1" i="0" dirty="0">
                <a:solidFill>
                  <a:srgbClr val="F0F6FC"/>
                </a:solidFill>
                <a:effectLst/>
                <a:latin typeface="-apple-system"/>
              </a:rPr>
              <a:t>elp documentation catch up with development</a:t>
            </a:r>
          </a:p>
          <a:p>
            <a:pPr algn="ctr"/>
            <a:endParaRPr lang="en-GB" sz="3200" b="1" i="0" dirty="0">
              <a:solidFill>
                <a:srgbClr val="F0F6FC"/>
              </a:solidFill>
              <a:effectLst/>
              <a:latin typeface="-apple-system"/>
            </a:endParaRPr>
          </a:p>
          <a:p>
            <a:pPr algn="ctr"/>
            <a:r>
              <a:rPr lang="en-GB" dirty="0"/>
              <a:t> </a:t>
            </a:r>
            <a:r>
              <a:rPr lang="en-GB" sz="3200" dirty="0">
                <a:solidFill>
                  <a:srgbClr val="F0F6FC"/>
                </a:solidFill>
                <a:latin typeface="-apple-system"/>
              </a:rPr>
              <a:t>Won the </a:t>
            </a:r>
            <a:r>
              <a:rPr lang="en-GB" sz="3200" dirty="0">
                <a:solidFill>
                  <a:srgbClr val="F0F6FC"/>
                </a:solidFill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 Open Source Awards (2019)</a:t>
            </a:r>
            <a:r>
              <a:rPr lang="en-GB" sz="3200" dirty="0">
                <a:solidFill>
                  <a:srgbClr val="F0F6FC"/>
                </a:solidFill>
                <a:latin typeface="-apple-system"/>
              </a:rPr>
              <a:t> category for…</a:t>
            </a:r>
          </a:p>
          <a:p>
            <a:pPr algn="ctr"/>
            <a:r>
              <a:rPr lang="en-GB" sz="3200" b="1" dirty="0">
                <a:solidFill>
                  <a:srgbClr val="F0F6FC"/>
                </a:solidFill>
                <a:latin typeface="-apple-system"/>
              </a:rPr>
              <a:t>	</a:t>
            </a:r>
            <a:r>
              <a:rPr lang="en-GB" sz="3600" b="1" dirty="0">
                <a:solidFill>
                  <a:srgbClr val="F0F6FC"/>
                </a:solidFill>
                <a:latin typeface="-apple-system"/>
              </a:rPr>
              <a:t>"The most exciting use of technology"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724A08B-93C0-B9F6-F0D3-7A26A6935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DC383-C324-7933-1DC9-514C9EE88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3981-A942-B823-5912-F8FD6F122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795" y="609601"/>
            <a:ext cx="10620845" cy="859970"/>
          </a:xfrm>
        </p:spPr>
        <p:txBody>
          <a:bodyPr>
            <a:normAutofit fontScale="90000"/>
          </a:bodyPr>
          <a:lstStyle/>
          <a:p>
            <a:r>
              <a:rPr lang="en-GB" dirty="0"/>
              <a:t>Mermaid: Types of process maps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2EE19-1C92-B726-34A8-8F551A932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95" y="1866682"/>
            <a:ext cx="3539278" cy="3778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85A70F-D7FD-9FB5-6588-1AF21F3B9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03" y="1866682"/>
            <a:ext cx="3084911" cy="3921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789EE8-4F39-4864-23BD-5013924DCD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8182"/>
          <a:stretch/>
        </p:blipFill>
        <p:spPr>
          <a:xfrm>
            <a:off x="8346443" y="1866682"/>
            <a:ext cx="3371880" cy="248488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ABC1BB3-7F15-E96C-8A3C-D4DC403A4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8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555AF-86FA-A13F-BDA4-661F56387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CDF749-3AFC-7F08-E152-D3406979E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859970"/>
          </a:xfrm>
        </p:spPr>
        <p:txBody>
          <a:bodyPr/>
          <a:lstStyle/>
          <a:p>
            <a:r>
              <a:rPr lang="en-GB" dirty="0"/>
              <a:t>Flowchart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7746C7-B5AB-4AF4-E66C-7F614260FD97}"/>
              </a:ext>
            </a:extLst>
          </p:cNvPr>
          <p:cNvCxnSpPr>
            <a:cxnSpLocks/>
          </p:cNvCxnSpPr>
          <p:nvPr/>
        </p:nvCxnSpPr>
        <p:spPr>
          <a:xfrm>
            <a:off x="6095993" y="1588462"/>
            <a:ext cx="3" cy="3681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C048DB3-97DF-5A10-31A3-D18460E34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87" y="2362051"/>
            <a:ext cx="4486901" cy="2133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742087-D34F-9C2C-122E-F9E7612DA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334" y="1469572"/>
            <a:ext cx="4100078" cy="422246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028CF55-1CB3-62F1-9594-CE044B074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48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EAC5F-0DC2-2DEC-2870-C13F3FCCE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AE84DE-7393-68C5-DFA3-1455E7B5C8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48"/>
          <a:stretch/>
        </p:blipFill>
        <p:spPr>
          <a:xfrm>
            <a:off x="734416" y="2294499"/>
            <a:ext cx="5106113" cy="2491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DB21CB-A758-0FDF-4076-4E5C1E568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460" y="1920303"/>
            <a:ext cx="5480354" cy="32395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ED628C-6D48-35F4-F27E-0FCEE748511F}"/>
              </a:ext>
            </a:extLst>
          </p:cNvPr>
          <p:cNvCxnSpPr>
            <a:cxnSpLocks/>
          </p:cNvCxnSpPr>
          <p:nvPr/>
        </p:nvCxnSpPr>
        <p:spPr>
          <a:xfrm>
            <a:off x="6095993" y="1588462"/>
            <a:ext cx="3" cy="3681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CC8EED8-7834-A04C-8924-A12DF35AD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859970"/>
          </a:xfrm>
        </p:spPr>
        <p:txBody>
          <a:bodyPr/>
          <a:lstStyle/>
          <a:p>
            <a:r>
              <a:rPr lang="en-GB" dirty="0"/>
              <a:t>Sequence Diagram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4BC102D-4114-B365-9C57-04E00B434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37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068076-654E-6223-176C-626A221C4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896" y="1580498"/>
            <a:ext cx="1983338" cy="4978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1C89E-C98B-6D46-89D9-A685A5141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354" y="1580498"/>
            <a:ext cx="3686689" cy="466790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9571F2-93F0-1EC9-D4E7-DF894EAE9E3D}"/>
              </a:ext>
            </a:extLst>
          </p:cNvPr>
          <p:cNvCxnSpPr>
            <a:cxnSpLocks/>
          </p:cNvCxnSpPr>
          <p:nvPr/>
        </p:nvCxnSpPr>
        <p:spPr>
          <a:xfrm>
            <a:off x="6095993" y="1588462"/>
            <a:ext cx="3" cy="3681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FC5F339-343B-2F8B-F1F0-06F9D0E00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859970"/>
          </a:xfrm>
        </p:spPr>
        <p:txBody>
          <a:bodyPr/>
          <a:lstStyle/>
          <a:p>
            <a:r>
              <a:rPr lang="en-GB" dirty="0"/>
              <a:t>UML Class Diagram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69F1AA-4E5F-97D4-9553-D09E00398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AC94AB-501C-A4CA-F8F5-A72CFAC63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859970"/>
          </a:xfrm>
        </p:spPr>
        <p:txBody>
          <a:bodyPr/>
          <a:lstStyle/>
          <a:p>
            <a:r>
              <a:rPr lang="en-GB" dirty="0" err="1"/>
              <a:t>Gitgraph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0AE3A5-7206-6A5F-31B5-02F3E8273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59" y="1842818"/>
            <a:ext cx="3667637" cy="38581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C9F58F-D3AB-2E9E-1971-9051962DDD23}"/>
              </a:ext>
            </a:extLst>
          </p:cNvPr>
          <p:cNvCxnSpPr>
            <a:cxnSpLocks/>
          </p:cNvCxnSpPr>
          <p:nvPr/>
        </p:nvCxnSpPr>
        <p:spPr>
          <a:xfrm>
            <a:off x="6095993" y="1588462"/>
            <a:ext cx="3" cy="3681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CDE1E6A-20BA-8AE2-EC87-E7AB539D3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819" y="2515863"/>
            <a:ext cx="4792244" cy="233372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8DE4252-CE31-29DD-737E-1C5389041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36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216DA-BC1A-59EF-9044-350E4F925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5150FD-8F65-CA4D-9C85-146B650FC029}"/>
              </a:ext>
            </a:extLst>
          </p:cNvPr>
          <p:cNvCxnSpPr>
            <a:cxnSpLocks/>
          </p:cNvCxnSpPr>
          <p:nvPr/>
        </p:nvCxnSpPr>
        <p:spPr>
          <a:xfrm>
            <a:off x="6095993" y="1588462"/>
            <a:ext cx="3" cy="3681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F0A114E-4124-80CD-8993-126CECDAE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859970"/>
          </a:xfrm>
        </p:spPr>
        <p:txBody>
          <a:bodyPr/>
          <a:lstStyle/>
          <a:p>
            <a:r>
              <a:rPr lang="en-GB" dirty="0" err="1"/>
              <a:t>KanbaN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3921E-D145-2D65-4333-F41D70D3F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69" y="2015030"/>
            <a:ext cx="5089305" cy="3254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15313C-2471-4847-368A-FD0D32BDF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675" y="2756051"/>
            <a:ext cx="5193019" cy="134589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A3ED270-32C7-AAFF-7D27-08A3C66E1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0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0230-1ADF-B590-2472-59F42FFF2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8" y="313883"/>
            <a:ext cx="8676222" cy="875070"/>
          </a:xfrm>
        </p:spPr>
        <p:txBody>
          <a:bodyPr/>
          <a:lstStyle/>
          <a:p>
            <a:r>
              <a:rPr lang="en-GB" dirty="0"/>
              <a:t>Syntax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A3CBD-E9DE-6A86-3934-46559D733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757" y="2185070"/>
            <a:ext cx="7458486" cy="354713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DE64905-2B4D-DAD1-6F72-07C61A3F8936}"/>
              </a:ext>
            </a:extLst>
          </p:cNvPr>
          <p:cNvGrpSpPr/>
          <p:nvPr/>
        </p:nvGrpSpPr>
        <p:grpSpPr>
          <a:xfrm>
            <a:off x="639097" y="1071716"/>
            <a:ext cx="3942735" cy="1622323"/>
            <a:chOff x="639097" y="1071716"/>
            <a:chExt cx="3942735" cy="16223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6068B0-12A1-A67F-B954-4FFF2CE52FD9}"/>
                </a:ext>
              </a:extLst>
            </p:cNvPr>
            <p:cNvSpPr/>
            <p:nvPr/>
          </p:nvSpPr>
          <p:spPr>
            <a:xfrm>
              <a:off x="2231923" y="2025444"/>
              <a:ext cx="2349909" cy="668595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6F8959-2A81-C573-957E-8B3925A52E70}"/>
                </a:ext>
              </a:extLst>
            </p:cNvPr>
            <p:cNvSpPr txBox="1"/>
            <p:nvPr/>
          </p:nvSpPr>
          <p:spPr>
            <a:xfrm>
              <a:off x="639097" y="1071716"/>
              <a:ext cx="1727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Language specifier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FAC7FCC-7645-BE41-ADD1-0893B3435DA2}"/>
                </a:ext>
              </a:extLst>
            </p:cNvPr>
            <p:cNvCxnSpPr>
              <a:cxnSpLocks/>
            </p:cNvCxnSpPr>
            <p:nvPr/>
          </p:nvCxnSpPr>
          <p:spPr>
            <a:xfrm>
              <a:off x="1867247" y="1618790"/>
              <a:ext cx="356251" cy="406654"/>
            </a:xfrm>
            <a:prstGeom prst="straightConnector1">
              <a:avLst/>
            </a:prstGeom>
            <a:ln>
              <a:solidFill>
                <a:srgbClr val="CF7133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9E3E6AB-8113-2269-7AC0-631049D0D035}"/>
              </a:ext>
            </a:extLst>
          </p:cNvPr>
          <p:cNvGrpSpPr/>
          <p:nvPr/>
        </p:nvGrpSpPr>
        <p:grpSpPr>
          <a:xfrm>
            <a:off x="504263" y="2603739"/>
            <a:ext cx="3800167" cy="546196"/>
            <a:chOff x="504263" y="2603739"/>
            <a:chExt cx="3800167" cy="54619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7BB900-FE34-4874-8AEC-3B0BCECF0317}"/>
                </a:ext>
              </a:extLst>
            </p:cNvPr>
            <p:cNvSpPr/>
            <p:nvPr/>
          </p:nvSpPr>
          <p:spPr>
            <a:xfrm>
              <a:off x="2231923" y="2694038"/>
              <a:ext cx="2072507" cy="455897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37D74D-4B3F-0068-2A9C-71E1AB77D5A1}"/>
                </a:ext>
              </a:extLst>
            </p:cNvPr>
            <p:cNvSpPr txBox="1"/>
            <p:nvPr/>
          </p:nvSpPr>
          <p:spPr>
            <a:xfrm>
              <a:off x="504263" y="2603739"/>
              <a:ext cx="1727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Chart type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9580186-594D-2EA8-D79E-A46A4E5F6ADA}"/>
                </a:ext>
              </a:extLst>
            </p:cNvPr>
            <p:cNvCxnSpPr>
              <a:cxnSpLocks/>
            </p:cNvCxnSpPr>
            <p:nvPr/>
          </p:nvCxnSpPr>
          <p:spPr>
            <a:xfrm>
              <a:off x="1867247" y="2850814"/>
              <a:ext cx="325252" cy="88548"/>
            </a:xfrm>
            <a:prstGeom prst="straightConnector1">
              <a:avLst/>
            </a:prstGeom>
            <a:ln>
              <a:solidFill>
                <a:srgbClr val="CF7133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0219C84-700B-AA64-8590-BD41F50920E6}"/>
              </a:ext>
            </a:extLst>
          </p:cNvPr>
          <p:cNvGrpSpPr/>
          <p:nvPr/>
        </p:nvGrpSpPr>
        <p:grpSpPr>
          <a:xfrm>
            <a:off x="4304430" y="1681619"/>
            <a:ext cx="2465080" cy="1468316"/>
            <a:chOff x="4304430" y="1681619"/>
            <a:chExt cx="2465080" cy="1468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3D26EF-5461-4D2D-B0CE-D8E78BFABD18}"/>
                </a:ext>
              </a:extLst>
            </p:cNvPr>
            <p:cNvSpPr/>
            <p:nvPr/>
          </p:nvSpPr>
          <p:spPr>
            <a:xfrm>
              <a:off x="4304430" y="2694038"/>
              <a:ext cx="621531" cy="455897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DC49DE-E623-7098-908E-0E0508C7B0B3}"/>
                </a:ext>
              </a:extLst>
            </p:cNvPr>
            <p:cNvSpPr txBox="1"/>
            <p:nvPr/>
          </p:nvSpPr>
          <p:spPr>
            <a:xfrm>
              <a:off x="5041850" y="1681619"/>
              <a:ext cx="1727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Metadata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41CF406-07E7-6CB8-BE6B-1A1034BC26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25961" y="2071046"/>
              <a:ext cx="615734" cy="595102"/>
            </a:xfrm>
            <a:prstGeom prst="straightConnector1">
              <a:avLst/>
            </a:prstGeom>
            <a:ln>
              <a:solidFill>
                <a:srgbClr val="CF7133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63E732C-DFEA-3178-4391-191557097E1B}"/>
              </a:ext>
            </a:extLst>
          </p:cNvPr>
          <p:cNvGrpSpPr/>
          <p:nvPr/>
        </p:nvGrpSpPr>
        <p:grpSpPr>
          <a:xfrm>
            <a:off x="3547346" y="2666148"/>
            <a:ext cx="3777687" cy="871361"/>
            <a:chOff x="3547346" y="2666148"/>
            <a:chExt cx="3777687" cy="8713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E812E8-9B1E-4F2F-FF89-56D9FC3BC8A1}"/>
                </a:ext>
              </a:extLst>
            </p:cNvPr>
            <p:cNvSpPr/>
            <p:nvPr/>
          </p:nvSpPr>
          <p:spPr>
            <a:xfrm>
              <a:off x="3547346" y="3149935"/>
              <a:ext cx="2358334" cy="387574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839C05-4143-A59D-9A88-8417B739F4E2}"/>
                </a:ext>
              </a:extLst>
            </p:cNvPr>
            <p:cNvSpPr txBox="1"/>
            <p:nvPr/>
          </p:nvSpPr>
          <p:spPr>
            <a:xfrm>
              <a:off x="5905680" y="2666148"/>
              <a:ext cx="1419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Shape text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7CE37AF-0858-2783-E276-07E01F87060D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5374390" y="2850814"/>
              <a:ext cx="531290" cy="279026"/>
            </a:xfrm>
            <a:prstGeom prst="straightConnector1">
              <a:avLst/>
            </a:prstGeom>
            <a:ln>
              <a:solidFill>
                <a:srgbClr val="CF7133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D2B109-2075-658A-6E51-B01E236910BF}"/>
              </a:ext>
            </a:extLst>
          </p:cNvPr>
          <p:cNvGrpSpPr/>
          <p:nvPr/>
        </p:nvGrpSpPr>
        <p:grpSpPr>
          <a:xfrm>
            <a:off x="4496159" y="3587469"/>
            <a:ext cx="1599840" cy="2015359"/>
            <a:chOff x="4496159" y="3587469"/>
            <a:chExt cx="1599840" cy="20153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3F2AB2-B6AC-79C2-D9A2-633FAC4FFA6F}"/>
                </a:ext>
              </a:extLst>
            </p:cNvPr>
            <p:cNvSpPr/>
            <p:nvPr/>
          </p:nvSpPr>
          <p:spPr>
            <a:xfrm>
              <a:off x="4496159" y="3587469"/>
              <a:ext cx="360976" cy="387574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FD2F64-C14F-CA57-9DE6-42CE1DDA6919}"/>
                </a:ext>
              </a:extLst>
            </p:cNvPr>
            <p:cNvSpPr txBox="1"/>
            <p:nvPr/>
          </p:nvSpPr>
          <p:spPr>
            <a:xfrm>
              <a:off x="4676646" y="4956497"/>
              <a:ext cx="14193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Shape definition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C37E286-FD6F-F4DB-BEC2-9F2033B935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76646" y="3993404"/>
              <a:ext cx="365204" cy="1077548"/>
            </a:xfrm>
            <a:prstGeom prst="straightConnector1">
              <a:avLst/>
            </a:prstGeom>
            <a:ln>
              <a:solidFill>
                <a:srgbClr val="CF7133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DDF5BF3-6B0C-4199-09C0-67DA5B9EC625}"/>
              </a:ext>
            </a:extLst>
          </p:cNvPr>
          <p:cNvGrpSpPr/>
          <p:nvPr/>
        </p:nvGrpSpPr>
        <p:grpSpPr>
          <a:xfrm>
            <a:off x="1094558" y="3587469"/>
            <a:ext cx="3209872" cy="1369028"/>
            <a:chOff x="1094558" y="3587469"/>
            <a:chExt cx="3209872" cy="136902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7E5670-B4DC-27E5-ED3B-2CD2DE63B4DA}"/>
                </a:ext>
              </a:extLst>
            </p:cNvPr>
            <p:cNvSpPr txBox="1"/>
            <p:nvPr/>
          </p:nvSpPr>
          <p:spPr>
            <a:xfrm>
              <a:off x="1094558" y="4310166"/>
              <a:ext cx="1204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Arrow type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00362BB-667D-115C-FD33-C51D806C79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0506" y="3993404"/>
              <a:ext cx="1607765" cy="584640"/>
            </a:xfrm>
            <a:prstGeom prst="straightConnector1">
              <a:avLst/>
            </a:prstGeom>
            <a:ln>
              <a:solidFill>
                <a:srgbClr val="CF7133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368D5CA-219B-F23D-56B3-3E3486EC8F6D}"/>
                </a:ext>
              </a:extLst>
            </p:cNvPr>
            <p:cNvSpPr/>
            <p:nvPr/>
          </p:nvSpPr>
          <p:spPr>
            <a:xfrm>
              <a:off x="3618271" y="3587469"/>
              <a:ext cx="686159" cy="405935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C81A8B0-E06B-C057-E327-69EF8BBF5029}"/>
              </a:ext>
            </a:extLst>
          </p:cNvPr>
          <p:cNvGrpSpPr/>
          <p:nvPr/>
        </p:nvGrpSpPr>
        <p:grpSpPr>
          <a:xfrm>
            <a:off x="1094558" y="3149935"/>
            <a:ext cx="2445055" cy="808703"/>
            <a:chOff x="1094558" y="3149935"/>
            <a:chExt cx="2445055" cy="80870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5653C3-8233-4CDA-0B9B-14E09C22D974}"/>
                </a:ext>
              </a:extLst>
            </p:cNvPr>
            <p:cNvSpPr/>
            <p:nvPr/>
          </p:nvSpPr>
          <p:spPr>
            <a:xfrm>
              <a:off x="3234813" y="3149935"/>
              <a:ext cx="304800" cy="387574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3150A9-EF42-C95E-D536-650A82F05B85}"/>
                </a:ext>
              </a:extLst>
            </p:cNvPr>
            <p:cNvSpPr txBox="1"/>
            <p:nvPr/>
          </p:nvSpPr>
          <p:spPr>
            <a:xfrm>
              <a:off x="1094558" y="3312307"/>
              <a:ext cx="1204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Variable initialiser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640C0A4-EDBE-852A-9FA1-00C48D64819F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2188632" y="3343722"/>
              <a:ext cx="1046181" cy="332382"/>
            </a:xfrm>
            <a:prstGeom prst="straightConnector1">
              <a:avLst/>
            </a:prstGeom>
            <a:ln>
              <a:solidFill>
                <a:srgbClr val="CF7133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F1FB2E41-5B74-8597-A59B-E1E5039A0C98}"/>
              </a:ext>
            </a:extLst>
          </p:cNvPr>
          <p:cNvSpPr txBox="1">
            <a:spLocks/>
          </p:cNvSpPr>
          <p:nvPr/>
        </p:nvSpPr>
        <p:spPr>
          <a:xfrm>
            <a:off x="1696949" y="614086"/>
            <a:ext cx="8676222" cy="8750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/>
              <a:t>Markdown file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0ADBF1-A6CA-FF37-71E5-A0F564D50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FBEAE-C4A1-8110-137D-7420F7466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A1BF-51BF-EA31-B946-50776E4D3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916982"/>
          </a:xfrm>
        </p:spPr>
        <p:txBody>
          <a:bodyPr>
            <a:normAutofit fontScale="90000"/>
          </a:bodyPr>
          <a:lstStyle/>
          <a:p>
            <a:r>
              <a:rPr lang="en-GB" dirty="0"/>
              <a:t>ABOUT ME: </a:t>
            </a:r>
            <a:br>
              <a:rPr lang="en-GB" dirty="0"/>
            </a:br>
            <a:r>
              <a:rPr lang="en-GB" dirty="0"/>
              <a:t>Richard Jackson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EB92D-B44F-AD8C-9F47-844CBB8EB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225" y="1885948"/>
            <a:ext cx="5482547" cy="373107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Cardiff-based Umbraco MVP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Cloud Software Engineer at Nightingale HQ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Dev by day, musician by night, tired all the time</a:t>
            </a:r>
          </a:p>
        </p:txBody>
      </p:sp>
      <p:pic>
        <p:nvPicPr>
          <p:cNvPr id="8" name="Picture 7" descr="A person wearing glasses and a grey shirt&#10;&#10;Description automatically generated">
            <a:extLst>
              <a:ext uri="{FF2B5EF4-FFF2-40B4-BE49-F238E27FC236}">
                <a16:creationId xmlns:a16="http://schemas.microsoft.com/office/drawing/2014/main" id="{8474A664-2779-8693-D08D-5ACC0E51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99" y="1706335"/>
            <a:ext cx="3814141" cy="3814141"/>
          </a:xfrm>
          <a:prstGeom prst="ellipse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2DFB879-0D2B-EA07-69F6-0D2EB8C56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93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D14BC-608A-10B3-36B4-9EE253F66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C9702B-72F7-A4B0-9B72-76961A7AE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859970"/>
          </a:xfrm>
        </p:spPr>
        <p:txBody>
          <a:bodyPr/>
          <a:lstStyle/>
          <a:p>
            <a:r>
              <a:rPr lang="en-GB" dirty="0"/>
              <a:t>Example: Flowchart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B06694-0B62-6D0D-7C8C-6E9CCD04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87" y="2362051"/>
            <a:ext cx="4486901" cy="2133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040846-C1B6-B8B0-9B00-D1F017315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285" y="1661286"/>
            <a:ext cx="3987364" cy="41063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25AFA85-BF2C-B289-D763-33A7D4D344D1}"/>
              </a:ext>
            </a:extLst>
          </p:cNvPr>
          <p:cNvGrpSpPr/>
          <p:nvPr/>
        </p:nvGrpSpPr>
        <p:grpSpPr>
          <a:xfrm>
            <a:off x="2199190" y="1540343"/>
            <a:ext cx="2372511" cy="1468316"/>
            <a:chOff x="4396999" y="1681619"/>
            <a:chExt cx="2372511" cy="14683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5C6B8A-FCDE-1555-E621-B3024FA032FF}"/>
                </a:ext>
              </a:extLst>
            </p:cNvPr>
            <p:cNvSpPr/>
            <p:nvPr/>
          </p:nvSpPr>
          <p:spPr>
            <a:xfrm>
              <a:off x="4396999" y="2694038"/>
              <a:ext cx="358815" cy="455897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A1DE21-5878-414E-549C-557B16E81138}"/>
                </a:ext>
              </a:extLst>
            </p:cNvPr>
            <p:cNvSpPr txBox="1"/>
            <p:nvPr/>
          </p:nvSpPr>
          <p:spPr>
            <a:xfrm>
              <a:off x="5041850" y="1681619"/>
              <a:ext cx="1727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Metadata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73289CD-8EA5-DE4B-8660-FEF7FE4BE8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5814" y="2071046"/>
              <a:ext cx="785881" cy="622992"/>
            </a:xfrm>
            <a:prstGeom prst="straightConnector1">
              <a:avLst/>
            </a:prstGeom>
            <a:ln>
              <a:solidFill>
                <a:srgbClr val="CF7133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FBBF5543-61A7-25B4-1DD9-F3A747C71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5E9BC-D0EB-DF9F-D56B-7FA6F63DC3EA}"/>
              </a:ext>
            </a:extLst>
          </p:cNvPr>
          <p:cNvCxnSpPr>
            <a:cxnSpLocks/>
          </p:cNvCxnSpPr>
          <p:nvPr/>
        </p:nvCxnSpPr>
        <p:spPr>
          <a:xfrm>
            <a:off x="6095993" y="1588462"/>
            <a:ext cx="3" cy="3681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27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0C4BB-0BFD-89EC-18DE-9DF8B210E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3C7780-754C-BA12-6798-F3CE26C40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859970"/>
          </a:xfrm>
        </p:spPr>
        <p:txBody>
          <a:bodyPr/>
          <a:lstStyle/>
          <a:p>
            <a:r>
              <a:rPr lang="en-GB" dirty="0"/>
              <a:t>Example: Flowchart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6676E5-C53A-4D87-E409-D2879DBD4FF0}"/>
              </a:ext>
            </a:extLst>
          </p:cNvPr>
          <p:cNvCxnSpPr>
            <a:cxnSpLocks/>
          </p:cNvCxnSpPr>
          <p:nvPr/>
        </p:nvCxnSpPr>
        <p:spPr>
          <a:xfrm>
            <a:off x="6095993" y="1588462"/>
            <a:ext cx="3" cy="3681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D3D23DC-C230-CE01-E888-2DE2506E0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165" y="2497459"/>
            <a:ext cx="5268413" cy="18630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1FFA23-E4B8-FCCB-9985-3CC99D99B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87" y="2362051"/>
            <a:ext cx="4486901" cy="2133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B0C133-D56D-925B-88AF-6C9A4DA9E2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03" t="14137" r="65933" b="70955"/>
          <a:stretch/>
        </p:blipFill>
        <p:spPr>
          <a:xfrm>
            <a:off x="2179028" y="2635045"/>
            <a:ext cx="324424" cy="3337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3328FE5-2C72-B5E0-5475-A99BB9F10904}"/>
              </a:ext>
            </a:extLst>
          </p:cNvPr>
          <p:cNvGrpSpPr/>
          <p:nvPr/>
        </p:nvGrpSpPr>
        <p:grpSpPr>
          <a:xfrm>
            <a:off x="2199190" y="1540343"/>
            <a:ext cx="2372511" cy="1468316"/>
            <a:chOff x="4396999" y="1681619"/>
            <a:chExt cx="2372511" cy="14683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3A88D4-AEF2-11DF-E3FB-53F024617791}"/>
                </a:ext>
              </a:extLst>
            </p:cNvPr>
            <p:cNvSpPr/>
            <p:nvPr/>
          </p:nvSpPr>
          <p:spPr>
            <a:xfrm>
              <a:off x="4396999" y="2694038"/>
              <a:ext cx="358815" cy="455897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477C01-DDB3-B14E-690C-165A46516E51}"/>
                </a:ext>
              </a:extLst>
            </p:cNvPr>
            <p:cNvSpPr txBox="1"/>
            <p:nvPr/>
          </p:nvSpPr>
          <p:spPr>
            <a:xfrm>
              <a:off x="5041850" y="1681619"/>
              <a:ext cx="1727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Metadata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BEDE058-68B3-C897-25A2-E6D76AC58F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5814" y="2071046"/>
              <a:ext cx="785881" cy="622992"/>
            </a:xfrm>
            <a:prstGeom prst="straightConnector1">
              <a:avLst/>
            </a:prstGeom>
            <a:ln>
              <a:solidFill>
                <a:srgbClr val="CF7133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57F34A9F-6BC8-187C-CFC0-9B43F70AE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23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E7EA9-6875-6B49-C0BE-D36D5B8A3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E886E-06F3-F5FB-159B-2F9CD1C6A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864869"/>
          </a:xfrm>
        </p:spPr>
        <p:txBody>
          <a:bodyPr/>
          <a:lstStyle/>
          <a:p>
            <a:r>
              <a:rPr lang="en-GB" dirty="0"/>
              <a:t>Defining Shapes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A2EDA-D1B3-2FD7-DE6B-733F32785E0F}"/>
              </a:ext>
            </a:extLst>
          </p:cNvPr>
          <p:cNvSpPr txBox="1"/>
          <p:nvPr/>
        </p:nvSpPr>
        <p:spPr>
          <a:xfrm>
            <a:off x="3711893" y="5879067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Flowcharts Syntax | Mermaid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1259EC-CB97-DA5D-C9CE-F17315E3F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40" y="2562105"/>
            <a:ext cx="4892180" cy="1404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4A1CE-EF75-8D2F-467F-02019B8A5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845" y="1594875"/>
            <a:ext cx="3205803" cy="416378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8857AB-CCE4-80BA-EAE7-EFBD5887D4F3}"/>
              </a:ext>
            </a:extLst>
          </p:cNvPr>
          <p:cNvCxnSpPr>
            <a:cxnSpLocks/>
          </p:cNvCxnSpPr>
          <p:nvPr/>
        </p:nvCxnSpPr>
        <p:spPr>
          <a:xfrm>
            <a:off x="6095993" y="1588462"/>
            <a:ext cx="3" cy="3681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0050417F-792E-F89E-F622-4F1E1C7AF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22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56E039-536D-011E-36D3-63C0576868A1}"/>
              </a:ext>
            </a:extLst>
          </p:cNvPr>
          <p:cNvSpPr txBox="1">
            <a:spLocks/>
          </p:cNvSpPr>
          <p:nvPr/>
        </p:nvSpPr>
        <p:spPr>
          <a:xfrm>
            <a:off x="1751012" y="609601"/>
            <a:ext cx="8676222" cy="864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THEMES (‘colours’)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E2E86D-4A38-C029-227E-8C8B5880D1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22"/>
          <a:stretch/>
        </p:blipFill>
        <p:spPr>
          <a:xfrm>
            <a:off x="7045657" y="2105675"/>
            <a:ext cx="4618259" cy="325958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F0CDE9-E59A-41D9-7583-BA7B155BD251}"/>
              </a:ext>
            </a:extLst>
          </p:cNvPr>
          <p:cNvCxnSpPr>
            <a:cxnSpLocks/>
          </p:cNvCxnSpPr>
          <p:nvPr/>
        </p:nvCxnSpPr>
        <p:spPr>
          <a:xfrm>
            <a:off x="6096000" y="2237391"/>
            <a:ext cx="3" cy="3681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4BEECB0-6406-D7C7-8BC7-1CFF5E16403D}"/>
              </a:ext>
            </a:extLst>
          </p:cNvPr>
          <p:cNvSpPr txBox="1"/>
          <p:nvPr/>
        </p:nvSpPr>
        <p:spPr>
          <a:xfrm>
            <a:off x="2768966" y="1539548"/>
            <a:ext cx="665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Base theme </a:t>
            </a:r>
            <a:r>
              <a:rPr lang="en-GB" dirty="0"/>
              <a:t>allows for user-defined colour palettes</a:t>
            </a:r>
            <a:endParaRPr lang="en-GB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2C4446-07EC-7093-6E6C-E86AF3274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51" y="1934912"/>
            <a:ext cx="3776562" cy="428603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C590077-EB97-ABF4-2862-0083199E1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11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48F5-24E7-32FD-86E8-63FFB9D1D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243841"/>
            <a:ext cx="8676222" cy="958849"/>
          </a:xfrm>
        </p:spPr>
        <p:txBody>
          <a:bodyPr/>
          <a:lstStyle/>
          <a:p>
            <a:r>
              <a:rPr lang="en-GB" dirty="0"/>
              <a:t>Click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D187D-D62A-7594-1396-A3DA52FAF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44" y="1474960"/>
            <a:ext cx="3296110" cy="1495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CADB4-501A-1F4C-0E94-125072B7D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787" y="1781076"/>
            <a:ext cx="2743583" cy="876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1EA8B6-E272-AFB4-8604-3FB82FC5E7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0" r="1"/>
          <a:stretch/>
        </p:blipFill>
        <p:spPr>
          <a:xfrm>
            <a:off x="8509639" y="1202690"/>
            <a:ext cx="3501372" cy="1985550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A01B1836-82F5-2B11-42AC-F1D44D828083}"/>
              </a:ext>
            </a:extLst>
          </p:cNvPr>
          <p:cNvSpPr/>
          <p:nvPr/>
        </p:nvSpPr>
        <p:spPr>
          <a:xfrm rot="16200000">
            <a:off x="4146473" y="1950052"/>
            <a:ext cx="883403" cy="571572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38DF62D-926D-0957-8268-40727F82DEC4}"/>
              </a:ext>
            </a:extLst>
          </p:cNvPr>
          <p:cNvSpPr/>
          <p:nvPr/>
        </p:nvSpPr>
        <p:spPr>
          <a:xfrm rot="16200000">
            <a:off x="7653303" y="1912066"/>
            <a:ext cx="883403" cy="64754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531241-E77E-CC54-21C8-A87DE0D55DEB}"/>
              </a:ext>
            </a:extLst>
          </p:cNvPr>
          <p:cNvSpPr txBox="1">
            <a:spLocks/>
          </p:cNvSpPr>
          <p:nvPr/>
        </p:nvSpPr>
        <p:spPr>
          <a:xfrm>
            <a:off x="-904990" y="3091451"/>
            <a:ext cx="8676222" cy="876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API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AA834-F1AD-EA0D-7D2D-4E76FD8FE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122" y="3997446"/>
            <a:ext cx="3897160" cy="27155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46FD8D-DC93-EED3-72E2-85EECB86B16E}"/>
              </a:ext>
            </a:extLst>
          </p:cNvPr>
          <p:cNvSpPr txBox="1">
            <a:spLocks/>
          </p:cNvSpPr>
          <p:nvPr/>
        </p:nvSpPr>
        <p:spPr>
          <a:xfrm>
            <a:off x="4474842" y="2888479"/>
            <a:ext cx="8676222" cy="1096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Binding Events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CF81CA-221E-C6A0-D510-D1685D949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967750"/>
            <a:ext cx="5347452" cy="226597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531992B-E11D-2BD0-F941-71D7B68F26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32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0907F-60A2-FA1D-7073-BB11D2871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2B7C-9167-2E3B-DEB6-5CBEA69D2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434" y="626833"/>
            <a:ext cx="3999166" cy="1379219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Mermaid JS</a:t>
            </a:r>
            <a:br>
              <a:rPr lang="en-GB" dirty="0"/>
            </a:br>
            <a:r>
              <a:rPr lang="en-GB" dirty="0"/>
              <a:t>Integrations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C4B91E-FE60-57C0-54AC-051E7E46C8E9}"/>
              </a:ext>
            </a:extLst>
          </p:cNvPr>
          <p:cNvGrpSpPr/>
          <p:nvPr/>
        </p:nvGrpSpPr>
        <p:grpSpPr>
          <a:xfrm>
            <a:off x="1116474" y="2238376"/>
            <a:ext cx="4404071" cy="4345304"/>
            <a:chOff x="647844" y="226696"/>
            <a:chExt cx="4404071" cy="43453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F5E3D9-D555-8C18-66A0-23002E9CE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7334" b="-1334"/>
            <a:stretch/>
          </p:blipFill>
          <p:spPr>
            <a:xfrm>
              <a:off x="647844" y="2240280"/>
              <a:ext cx="4404071" cy="233172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C13195-BC83-A51C-20DD-2397CD157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38000" b="51833"/>
            <a:stretch/>
          </p:blipFill>
          <p:spPr>
            <a:xfrm>
              <a:off x="647844" y="1560195"/>
              <a:ext cx="4404071" cy="697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4AD6F5-23B7-5512-5958-6DE987B17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85167"/>
            <a:stretch/>
          </p:blipFill>
          <p:spPr>
            <a:xfrm>
              <a:off x="647844" y="226696"/>
              <a:ext cx="4404071" cy="10172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AF18E0-0A67-B937-5335-6F9105348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9167" b="75333"/>
            <a:stretch/>
          </p:blipFill>
          <p:spPr>
            <a:xfrm>
              <a:off x="647844" y="1223010"/>
              <a:ext cx="4404071" cy="37719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AAA715-DCAE-50BA-5748-D117C2F2977F}"/>
              </a:ext>
            </a:extLst>
          </p:cNvPr>
          <p:cNvGrpSpPr/>
          <p:nvPr/>
        </p:nvGrpSpPr>
        <p:grpSpPr>
          <a:xfrm>
            <a:off x="6352013" y="2145572"/>
            <a:ext cx="5157853" cy="4438108"/>
            <a:chOff x="6089123" y="480601"/>
            <a:chExt cx="5836991" cy="48147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97EFA02-0EED-2418-71D8-1C395279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34300"/>
            <a:stretch/>
          </p:blipFill>
          <p:spPr>
            <a:xfrm>
              <a:off x="6096000" y="480601"/>
              <a:ext cx="5830114" cy="38742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4F1567-9413-740E-0996-0466F07A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84050"/>
            <a:stretch/>
          </p:blipFill>
          <p:spPr>
            <a:xfrm>
              <a:off x="6089123" y="4354830"/>
              <a:ext cx="5830114" cy="940529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B1D15B1-A62F-9108-4932-7AD441917442}"/>
              </a:ext>
            </a:extLst>
          </p:cNvPr>
          <p:cNvSpPr/>
          <p:nvPr/>
        </p:nvSpPr>
        <p:spPr>
          <a:xfrm>
            <a:off x="1276023" y="2305048"/>
            <a:ext cx="1970097" cy="304801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97CB4-395E-3B73-A72E-095B70C4FF2C}"/>
              </a:ext>
            </a:extLst>
          </p:cNvPr>
          <p:cNvSpPr/>
          <p:nvPr/>
        </p:nvSpPr>
        <p:spPr>
          <a:xfrm>
            <a:off x="1276023" y="3920490"/>
            <a:ext cx="1970097" cy="304801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FA5451-60AB-7D10-674E-48FF2B9035D5}"/>
              </a:ext>
            </a:extLst>
          </p:cNvPr>
          <p:cNvSpPr/>
          <p:nvPr/>
        </p:nvSpPr>
        <p:spPr>
          <a:xfrm>
            <a:off x="1276023" y="4236718"/>
            <a:ext cx="1970097" cy="304801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B31434-3CED-C125-86EE-E85547655DB3}"/>
              </a:ext>
            </a:extLst>
          </p:cNvPr>
          <p:cNvSpPr/>
          <p:nvPr/>
        </p:nvSpPr>
        <p:spPr>
          <a:xfrm>
            <a:off x="6499532" y="5747208"/>
            <a:ext cx="4404688" cy="344982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29161E-8A6B-F37D-73F6-C86B9D1C4CB9}"/>
              </a:ext>
            </a:extLst>
          </p:cNvPr>
          <p:cNvSpPr/>
          <p:nvPr/>
        </p:nvSpPr>
        <p:spPr>
          <a:xfrm>
            <a:off x="6499533" y="4269105"/>
            <a:ext cx="1341448" cy="417195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9FE84A-7FA0-829C-A980-8F9669F72E38}"/>
              </a:ext>
            </a:extLst>
          </p:cNvPr>
          <p:cNvSpPr/>
          <p:nvPr/>
        </p:nvSpPr>
        <p:spPr>
          <a:xfrm>
            <a:off x="6499532" y="4985296"/>
            <a:ext cx="1444317" cy="417195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E79D1E4-33BB-ABD6-50F3-DDDA77948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480" y="949134"/>
            <a:ext cx="847843" cy="70494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F6ED218-FF8D-CEFA-4192-F0B5596AB032}"/>
              </a:ext>
            </a:extLst>
          </p:cNvPr>
          <p:cNvSpPr txBox="1"/>
          <p:nvPr/>
        </p:nvSpPr>
        <p:spPr>
          <a:xfrm>
            <a:off x="7509546" y="1141273"/>
            <a:ext cx="2790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Inter"/>
              </a:rPr>
              <a:t>Native support for Mermaid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D1BEE-3A36-4B8B-0E0A-33A85382B6EF}"/>
              </a:ext>
            </a:extLst>
          </p:cNvPr>
          <p:cNvSpPr/>
          <p:nvPr/>
        </p:nvSpPr>
        <p:spPr>
          <a:xfrm>
            <a:off x="6499532" y="6092190"/>
            <a:ext cx="1950504" cy="340728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EA0BB2-1C46-2709-AF7A-CC9B4DC62FE4}"/>
              </a:ext>
            </a:extLst>
          </p:cNvPr>
          <p:cNvSpPr txBox="1">
            <a:spLocks/>
          </p:cNvSpPr>
          <p:nvPr/>
        </p:nvSpPr>
        <p:spPr>
          <a:xfrm>
            <a:off x="3051998" y="2268857"/>
            <a:ext cx="2202036" cy="1379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dirty="0"/>
              <a:t>Source</a:t>
            </a:r>
          </a:p>
          <a:p>
            <a:pPr algn="l"/>
            <a:r>
              <a:rPr lang="en-GB" dirty="0"/>
              <a:t>control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0BFD13-C017-1BF5-1CDF-2733D9EEC7E6}"/>
              </a:ext>
            </a:extLst>
          </p:cNvPr>
          <p:cNvSpPr txBox="1">
            <a:spLocks/>
          </p:cNvSpPr>
          <p:nvPr/>
        </p:nvSpPr>
        <p:spPr>
          <a:xfrm>
            <a:off x="8542531" y="4541519"/>
            <a:ext cx="1943252" cy="834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dirty="0"/>
              <a:t>Note taking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A7BD8F5-79D5-E24A-FC0B-88582E8A2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0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" grpId="0" animBg="1"/>
      <p:bldP spid="4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596DE-7D15-FDC9-156C-7CDC1EC0D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0CB6-F959-1513-BD75-1A5211238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864869"/>
          </a:xfrm>
        </p:spPr>
        <p:txBody>
          <a:bodyPr/>
          <a:lstStyle/>
          <a:p>
            <a:r>
              <a:rPr lang="en-GB" dirty="0"/>
              <a:t>GitHub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8318D-B1D7-CBD9-BE91-359F98AC0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14" y="2074033"/>
            <a:ext cx="4486901" cy="3439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DDCFE5-6F79-FE51-B382-F17C37395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088" y="1975757"/>
            <a:ext cx="5082389" cy="16410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EE165D-5DF0-2215-DAA5-CC145529A2F2}"/>
              </a:ext>
            </a:extLst>
          </p:cNvPr>
          <p:cNvCxnSpPr>
            <a:cxnSpLocks/>
          </p:cNvCxnSpPr>
          <p:nvPr/>
        </p:nvCxnSpPr>
        <p:spPr>
          <a:xfrm>
            <a:off x="6095997" y="1629792"/>
            <a:ext cx="3" cy="3681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3D2696A-691A-3683-886F-CF07F42DB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490" y="3953366"/>
            <a:ext cx="2743583" cy="2715004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839E54-D577-0158-BB3B-1F0BA57645E1}"/>
              </a:ext>
            </a:extLst>
          </p:cNvPr>
          <p:cNvCxnSpPr>
            <a:cxnSpLocks/>
          </p:cNvCxnSpPr>
          <p:nvPr/>
        </p:nvCxnSpPr>
        <p:spPr>
          <a:xfrm flipH="1">
            <a:off x="10511073" y="3429000"/>
            <a:ext cx="543370" cy="5243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C7266CD-96B1-9216-E386-B762C6231576}"/>
              </a:ext>
            </a:extLst>
          </p:cNvPr>
          <p:cNvSpPr txBox="1"/>
          <p:nvPr/>
        </p:nvSpPr>
        <p:spPr>
          <a:xfrm>
            <a:off x="1821820" y="1474470"/>
            <a:ext cx="272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Any Markdown file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A33463-6A5A-F411-1124-E0BA91759DC1}"/>
              </a:ext>
            </a:extLst>
          </p:cNvPr>
          <p:cNvSpPr txBox="1"/>
          <p:nvPr/>
        </p:nvSpPr>
        <p:spPr>
          <a:xfrm>
            <a:off x="1095884" y="5639963"/>
            <a:ext cx="5000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Available since Feb 2022:</a:t>
            </a:r>
          </a:p>
          <a:p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Include diagrams in your Markdown files with Mermaid - The GitHub Blog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A black cat with a white circle in the background&#10;&#10;Description automatically generated">
            <a:extLst>
              <a:ext uri="{FF2B5EF4-FFF2-40B4-BE49-F238E27FC236}">
                <a16:creationId xmlns:a16="http://schemas.microsoft.com/office/drawing/2014/main" id="{3DAE3229-0AAC-6C92-F1A5-F6F4676B9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16" y="486272"/>
            <a:ext cx="1266371" cy="123884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C8C6593-DFC3-6FD5-2694-7B7BD5F913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30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DBD86-3591-B866-A00E-AC400B352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5BBD-34CD-3FA6-211D-E80F4833A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864869"/>
          </a:xfrm>
        </p:spPr>
        <p:txBody>
          <a:bodyPr/>
          <a:lstStyle/>
          <a:p>
            <a:r>
              <a:rPr lang="en-GB" dirty="0"/>
              <a:t>Azure DevOps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45E2B-32CC-0EB6-6C43-8D2EAD354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48" y="2048933"/>
            <a:ext cx="11096083" cy="2029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56565-DF89-C225-122C-520324062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13" y="4751071"/>
            <a:ext cx="2848373" cy="158137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1433A5-5CB7-901F-A621-AE0AAD3D2C75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415643" y="3063542"/>
            <a:ext cx="985157" cy="16875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0148D57-A23E-38F1-28F1-599BA6549995}"/>
              </a:ext>
            </a:extLst>
          </p:cNvPr>
          <p:cNvSpPr txBox="1"/>
          <p:nvPr/>
        </p:nvSpPr>
        <p:spPr>
          <a:xfrm>
            <a:off x="5026479" y="1549876"/>
            <a:ext cx="213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Wiki Entries only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114E857-7092-163F-E249-886CCAC1A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2348" y="384322"/>
            <a:ext cx="1534886" cy="153488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5F23937-7DE2-9438-8788-219D0981D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56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F872D-D9A7-5228-A89F-9DD1D13B4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7EF55-C2DB-5A6D-4B65-C50CC8BF3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864869"/>
          </a:xfrm>
        </p:spPr>
        <p:txBody>
          <a:bodyPr/>
          <a:lstStyle/>
          <a:p>
            <a:r>
              <a:rPr lang="en-GB" dirty="0"/>
              <a:t>Visual Studio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27622-E733-2649-87D2-747DB227C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93" y="4369331"/>
            <a:ext cx="5197929" cy="1559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D0E28C-F669-620B-674B-00AF5BF35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055" y="4468056"/>
            <a:ext cx="5205336" cy="1361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3ED222-3C02-8731-1005-E78CEE25A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055" y="2017899"/>
            <a:ext cx="5201917" cy="15812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732BE7-03E7-D2CC-B3BB-9E7817CA1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93" y="2073728"/>
            <a:ext cx="5205672" cy="1469571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4484E1-3DF1-E482-E5F9-95FFB8EE4704}"/>
              </a:ext>
            </a:extLst>
          </p:cNvPr>
          <p:cNvSpPr txBox="1"/>
          <p:nvPr/>
        </p:nvSpPr>
        <p:spPr>
          <a:xfrm>
            <a:off x="4750254" y="1549876"/>
            <a:ext cx="269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Extension required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4273BCC-DE01-87D1-E3C6-0130878CA3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1976A-F415-9BC1-9B75-C867A008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794656"/>
          </a:xfrm>
        </p:spPr>
        <p:txBody>
          <a:bodyPr>
            <a:normAutofit fontScale="90000"/>
          </a:bodyPr>
          <a:lstStyle/>
          <a:p>
            <a:r>
              <a:rPr lang="en-GB" dirty="0"/>
              <a:t>Web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15CAC-F1EF-FDB8-E1D4-2E974219B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538" y="1637656"/>
            <a:ext cx="8745170" cy="461074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67508D9-32D5-1BAD-E3D1-4C9C7339D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7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C5EB9-29C3-3FC1-DC5D-89AD215B1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365158"/>
            <a:ext cx="8676222" cy="796412"/>
          </a:xfrm>
        </p:spPr>
        <p:txBody>
          <a:bodyPr>
            <a:normAutofit fontScale="90000"/>
          </a:bodyPr>
          <a:lstStyle/>
          <a:p>
            <a:r>
              <a:rPr lang="en-GB" dirty="0"/>
              <a:t>Dedication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6EF80-091F-6009-465A-6C986E872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5357199"/>
            <a:ext cx="8676222" cy="707923"/>
          </a:xfrm>
        </p:spPr>
        <p:txBody>
          <a:bodyPr>
            <a:normAutofit/>
          </a:bodyPr>
          <a:lstStyle/>
          <a:p>
            <a:r>
              <a:rPr lang="en-GB" sz="3600" dirty="0"/>
              <a:t>Terence Burridge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6E59FE7-4CF8-1F91-86D5-F43E6841C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8712"/>
          <a:stretch/>
        </p:blipFill>
        <p:spPr bwMode="auto">
          <a:xfrm>
            <a:off x="3785315" y="1246525"/>
            <a:ext cx="4607612" cy="41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A39FECA-BFB5-89DE-23FF-CE20EB4AF288}"/>
              </a:ext>
            </a:extLst>
          </p:cNvPr>
          <p:cNvSpPr txBox="1">
            <a:spLocks/>
          </p:cNvSpPr>
          <p:nvPr/>
        </p:nvSpPr>
        <p:spPr>
          <a:xfrm>
            <a:off x="1757889" y="6364224"/>
            <a:ext cx="8676222" cy="493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/>
              <a:t>Photo: Carl </a:t>
            </a:r>
            <a:r>
              <a:rPr lang="en-GB" sz="2000" i="1" dirty="0" err="1"/>
              <a:t>Sargunar</a:t>
            </a:r>
            <a:r>
              <a:rPr lang="en-GB" sz="2000" i="1" dirty="0"/>
              <a:t>, DDD South West - April 2024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ACC0D8-2FB3-4654-3E1A-A835CF2E6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81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0BC0-5EF5-1F76-F849-43804CA0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277"/>
            <a:ext cx="12192000" cy="1183823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Umbraco CMS (v13)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3F13F-CB98-317C-6C79-AF84AAB8B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498" y="2239644"/>
            <a:ext cx="3096505" cy="3006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4407F3-3C76-A234-EBF9-6F0FF288E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84" y="1507937"/>
            <a:ext cx="3934374" cy="1579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D34FC3-C27C-01AD-2321-F536FFAC0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86" y="3806153"/>
            <a:ext cx="7546780" cy="2204205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98BEF7D7-6819-2DC8-229A-1BD9CFD71943}"/>
              </a:ext>
            </a:extLst>
          </p:cNvPr>
          <p:cNvSpPr/>
          <p:nvPr/>
        </p:nvSpPr>
        <p:spPr>
          <a:xfrm rot="16200000">
            <a:off x="8013627" y="3348707"/>
            <a:ext cx="883403" cy="788406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3960F1A6-F263-E4B2-3A6C-B5EB0D2FDCBD}"/>
              </a:ext>
            </a:extLst>
          </p:cNvPr>
          <p:cNvSpPr/>
          <p:nvPr/>
        </p:nvSpPr>
        <p:spPr>
          <a:xfrm>
            <a:off x="3476467" y="3058333"/>
            <a:ext cx="788407" cy="747820"/>
          </a:xfrm>
          <a:prstGeom prst="mathPlu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50DBB-A471-840B-298F-52E0240FDF16}"/>
              </a:ext>
            </a:extLst>
          </p:cNvPr>
          <p:cNvSpPr txBox="1"/>
          <p:nvPr/>
        </p:nvSpPr>
        <p:spPr>
          <a:xfrm>
            <a:off x="1967592" y="1928325"/>
            <a:ext cx="12409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[Markdown Editor]</a:t>
            </a:r>
          </a:p>
        </p:txBody>
      </p:sp>
      <p:pic>
        <p:nvPicPr>
          <p:cNvPr id="6146" name="Picture 2" descr="Press | Download the Umbraco logo &amp; other Umbraco material">
            <a:extLst>
              <a:ext uri="{FF2B5EF4-FFF2-40B4-BE49-F238E27FC236}">
                <a16:creationId xmlns:a16="http://schemas.microsoft.com/office/drawing/2014/main" id="{76DDB0C2-74FC-1FFC-591D-F615B8686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161" y="-135796"/>
            <a:ext cx="2528808" cy="25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E70BDAE-3AA9-5750-BB30-110D82E885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3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AD38-47AE-D5A7-129A-0EC6B78D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8522"/>
            <a:ext cx="9905998" cy="933450"/>
          </a:xfrm>
        </p:spPr>
        <p:txBody>
          <a:bodyPr/>
          <a:lstStyle/>
          <a:p>
            <a:pPr algn="ctr"/>
            <a:r>
              <a:rPr lang="en-GB" dirty="0"/>
              <a:t>Mermaid Live Editor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B2615-562C-9822-541A-B055BAC9E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843" y="1576498"/>
            <a:ext cx="8828314" cy="4596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E0C8CE-ED42-14CE-95F8-911C3039C9E7}"/>
              </a:ext>
            </a:extLst>
          </p:cNvPr>
          <p:cNvSpPr txBox="1"/>
          <p:nvPr/>
        </p:nvSpPr>
        <p:spPr>
          <a:xfrm>
            <a:off x="4657725" y="994903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https://mermaid.live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8E1AF7-0F47-AC07-FA93-DBF261D92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AAC82-04E4-381B-639E-D02433BBD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CFE99-4CD4-8E3D-C55C-8EDD08D7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33450"/>
          </a:xfrm>
        </p:spPr>
        <p:txBody>
          <a:bodyPr/>
          <a:lstStyle/>
          <a:p>
            <a:pPr algn="ctr"/>
            <a:r>
              <a:rPr lang="en-GB" dirty="0"/>
              <a:t>Mermaid Live Editor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321C9-3D6A-A593-FC23-071C47CBF0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91" b="74616"/>
          <a:stretch/>
        </p:blipFill>
        <p:spPr>
          <a:xfrm>
            <a:off x="1257298" y="2628901"/>
            <a:ext cx="10239505" cy="1889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B75DCC-6E68-5EE9-27E9-788A5C9F1AD0}"/>
              </a:ext>
            </a:extLst>
          </p:cNvPr>
          <p:cNvSpPr/>
          <p:nvPr/>
        </p:nvSpPr>
        <p:spPr>
          <a:xfrm>
            <a:off x="9421586" y="3429000"/>
            <a:ext cx="2075217" cy="653143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48646-D7E2-C942-1572-F0B3D49416AC}"/>
              </a:ext>
            </a:extLst>
          </p:cNvPr>
          <p:cNvSpPr/>
          <p:nvPr/>
        </p:nvSpPr>
        <p:spPr>
          <a:xfrm>
            <a:off x="3086100" y="2481943"/>
            <a:ext cx="1069521" cy="547007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663EB4-8D92-6B68-CB96-2667F704F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32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93B7B9-FA21-4F83-E776-4EEFEFBA1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153" y="599537"/>
            <a:ext cx="5691694" cy="3835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5F3985-E91C-6FCF-3ED4-50FAA4923127}"/>
              </a:ext>
            </a:extLst>
          </p:cNvPr>
          <p:cNvSpPr txBox="1"/>
          <p:nvPr/>
        </p:nvSpPr>
        <p:spPr>
          <a:xfrm>
            <a:off x="2050596" y="5339443"/>
            <a:ext cx="8090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AKA a commercialised platform hosting Mermaid tools</a:t>
            </a:r>
          </a:p>
          <a:p>
            <a:pPr algn="ctr"/>
            <a:r>
              <a:rPr lang="en-GB" sz="2000" dirty="0"/>
              <a:t>All integrations shown so far have been free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8C4B243-E2D9-E985-B180-317853D4D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4164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DC63F4-11CB-1B7F-A0B8-8E9521AE5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554" y="1485900"/>
            <a:ext cx="8340892" cy="5372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C117B5-D2B9-5AA6-C8C2-B0DE285AEE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995"/>
          <a:stretch/>
        </p:blipFill>
        <p:spPr>
          <a:xfrm>
            <a:off x="3250153" y="285051"/>
            <a:ext cx="5691694" cy="1074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EBAC55-61E7-267E-A6CC-3E774978E196}"/>
              </a:ext>
            </a:extLst>
          </p:cNvPr>
          <p:cNvSpPr txBox="1"/>
          <p:nvPr/>
        </p:nvSpPr>
        <p:spPr>
          <a:xfrm>
            <a:off x="10393136" y="4171950"/>
            <a:ext cx="1798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Screenshot: </a:t>
            </a:r>
          </a:p>
          <a:p>
            <a:pPr algn="ctr"/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7</a:t>
            </a:r>
            <a:r>
              <a:rPr lang="en-GB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November 2024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8839049-21C8-C1DD-B0A5-4259CBE9F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81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F0A35F-3AAF-1238-51FF-103AFD6F6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2" y="635575"/>
            <a:ext cx="10883055" cy="55868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E5C976F-1D81-8B6C-086A-5AF68B6D6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6291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6DF65A8-A7D3-89E8-3A72-ADEEE1A39B70}"/>
              </a:ext>
            </a:extLst>
          </p:cNvPr>
          <p:cNvGrpSpPr/>
          <p:nvPr/>
        </p:nvGrpSpPr>
        <p:grpSpPr>
          <a:xfrm>
            <a:off x="3564309" y="1249604"/>
            <a:ext cx="5063380" cy="4887820"/>
            <a:chOff x="3564309" y="1249604"/>
            <a:chExt cx="5063380" cy="488782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F982B5C-A281-128C-6AF3-D8799242676C}"/>
                </a:ext>
              </a:extLst>
            </p:cNvPr>
            <p:cNvSpPr/>
            <p:nvPr/>
          </p:nvSpPr>
          <p:spPr>
            <a:xfrm>
              <a:off x="5357812" y="1249604"/>
              <a:ext cx="1476374" cy="1476374"/>
            </a:xfrm>
            <a:custGeom>
              <a:avLst/>
              <a:gdLst>
                <a:gd name="connsiteX0" fmla="*/ 0 w 1476374"/>
                <a:gd name="connsiteY0" fmla="*/ 738187 h 1476374"/>
                <a:gd name="connsiteX1" fmla="*/ 738187 w 1476374"/>
                <a:gd name="connsiteY1" fmla="*/ 0 h 1476374"/>
                <a:gd name="connsiteX2" fmla="*/ 1476374 w 1476374"/>
                <a:gd name="connsiteY2" fmla="*/ 738187 h 1476374"/>
                <a:gd name="connsiteX3" fmla="*/ 738187 w 1476374"/>
                <a:gd name="connsiteY3" fmla="*/ 1476374 h 1476374"/>
                <a:gd name="connsiteX4" fmla="*/ 0 w 1476374"/>
                <a:gd name="connsiteY4" fmla="*/ 738187 h 14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374" h="1476374">
                  <a:moveTo>
                    <a:pt x="0" y="738187"/>
                  </a:moveTo>
                  <a:cubicBezTo>
                    <a:pt x="0" y="330498"/>
                    <a:pt x="330498" y="0"/>
                    <a:pt x="738187" y="0"/>
                  </a:cubicBezTo>
                  <a:cubicBezTo>
                    <a:pt x="1145876" y="0"/>
                    <a:pt x="1476374" y="330498"/>
                    <a:pt x="1476374" y="738187"/>
                  </a:cubicBezTo>
                  <a:cubicBezTo>
                    <a:pt x="1476374" y="1145876"/>
                    <a:pt x="1145876" y="1476374"/>
                    <a:pt x="738187" y="1476374"/>
                  </a:cubicBezTo>
                  <a:cubicBezTo>
                    <a:pt x="330498" y="1476374"/>
                    <a:pt x="0" y="1145876"/>
                    <a:pt x="0" y="738187"/>
                  </a:cubicBez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800" tIns="237800" rIns="237800" bIns="23780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700" kern="1200" dirty="0"/>
                <a:t>Describe problem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7DD4CF-B2AD-CF19-D10E-48635CA6AA41}"/>
                </a:ext>
              </a:extLst>
            </p:cNvPr>
            <p:cNvSpPr/>
            <p:nvPr/>
          </p:nvSpPr>
          <p:spPr>
            <a:xfrm rot="2160000">
              <a:off x="6787528" y="2383653"/>
              <a:ext cx="392473" cy="498276"/>
            </a:xfrm>
            <a:custGeom>
              <a:avLst/>
              <a:gdLst>
                <a:gd name="connsiteX0" fmla="*/ 0 w 392473"/>
                <a:gd name="connsiteY0" fmla="*/ 99655 h 498276"/>
                <a:gd name="connsiteX1" fmla="*/ 196237 w 392473"/>
                <a:gd name="connsiteY1" fmla="*/ 99655 h 498276"/>
                <a:gd name="connsiteX2" fmla="*/ 196237 w 392473"/>
                <a:gd name="connsiteY2" fmla="*/ 0 h 498276"/>
                <a:gd name="connsiteX3" fmla="*/ 392473 w 392473"/>
                <a:gd name="connsiteY3" fmla="*/ 249138 h 498276"/>
                <a:gd name="connsiteX4" fmla="*/ 196237 w 392473"/>
                <a:gd name="connsiteY4" fmla="*/ 498276 h 498276"/>
                <a:gd name="connsiteX5" fmla="*/ 196237 w 392473"/>
                <a:gd name="connsiteY5" fmla="*/ 398621 h 498276"/>
                <a:gd name="connsiteX6" fmla="*/ 0 w 392473"/>
                <a:gd name="connsiteY6" fmla="*/ 398621 h 498276"/>
                <a:gd name="connsiteX7" fmla="*/ 0 w 392473"/>
                <a:gd name="connsiteY7" fmla="*/ 99655 h 49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473" h="498276">
                  <a:moveTo>
                    <a:pt x="0" y="99655"/>
                  </a:moveTo>
                  <a:lnTo>
                    <a:pt x="196237" y="99655"/>
                  </a:lnTo>
                  <a:lnTo>
                    <a:pt x="196237" y="0"/>
                  </a:lnTo>
                  <a:lnTo>
                    <a:pt x="392473" y="249138"/>
                  </a:lnTo>
                  <a:lnTo>
                    <a:pt x="196237" y="498276"/>
                  </a:lnTo>
                  <a:lnTo>
                    <a:pt x="196237" y="398621"/>
                  </a:lnTo>
                  <a:lnTo>
                    <a:pt x="0" y="398621"/>
                  </a:lnTo>
                  <a:lnTo>
                    <a:pt x="0" y="9965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9654" rIns="117742" bIns="99655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8FE089A-1778-205D-6118-B86E83AE4E07}"/>
                </a:ext>
              </a:extLst>
            </p:cNvPr>
            <p:cNvSpPr/>
            <p:nvPr/>
          </p:nvSpPr>
          <p:spPr>
            <a:xfrm>
              <a:off x="7151315" y="2552660"/>
              <a:ext cx="1476374" cy="1476374"/>
            </a:xfrm>
            <a:custGeom>
              <a:avLst/>
              <a:gdLst>
                <a:gd name="connsiteX0" fmla="*/ 0 w 1476374"/>
                <a:gd name="connsiteY0" fmla="*/ 738187 h 1476374"/>
                <a:gd name="connsiteX1" fmla="*/ 738187 w 1476374"/>
                <a:gd name="connsiteY1" fmla="*/ 0 h 1476374"/>
                <a:gd name="connsiteX2" fmla="*/ 1476374 w 1476374"/>
                <a:gd name="connsiteY2" fmla="*/ 738187 h 1476374"/>
                <a:gd name="connsiteX3" fmla="*/ 738187 w 1476374"/>
                <a:gd name="connsiteY3" fmla="*/ 1476374 h 1476374"/>
                <a:gd name="connsiteX4" fmla="*/ 0 w 1476374"/>
                <a:gd name="connsiteY4" fmla="*/ 738187 h 14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374" h="1476374">
                  <a:moveTo>
                    <a:pt x="0" y="738187"/>
                  </a:moveTo>
                  <a:cubicBezTo>
                    <a:pt x="0" y="330498"/>
                    <a:pt x="330498" y="0"/>
                    <a:pt x="738187" y="0"/>
                  </a:cubicBezTo>
                  <a:cubicBezTo>
                    <a:pt x="1145876" y="0"/>
                    <a:pt x="1476374" y="330498"/>
                    <a:pt x="1476374" y="738187"/>
                  </a:cubicBezTo>
                  <a:cubicBezTo>
                    <a:pt x="1476374" y="1145876"/>
                    <a:pt x="1145876" y="1476374"/>
                    <a:pt x="738187" y="1476374"/>
                  </a:cubicBezTo>
                  <a:cubicBezTo>
                    <a:pt x="330498" y="1476374"/>
                    <a:pt x="0" y="1145876"/>
                    <a:pt x="0" y="738187"/>
                  </a:cubicBez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800" tIns="237800" rIns="237800" bIns="23780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700" kern="1200" dirty="0"/>
                <a:t>Agent creates Mermaid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6566CC0-3BA4-AAC2-040B-DDA13D6359B1}"/>
                </a:ext>
              </a:extLst>
            </p:cNvPr>
            <p:cNvSpPr/>
            <p:nvPr/>
          </p:nvSpPr>
          <p:spPr>
            <a:xfrm rot="17280000">
              <a:off x="7354170" y="4085339"/>
              <a:ext cx="392473" cy="498277"/>
            </a:xfrm>
            <a:custGeom>
              <a:avLst/>
              <a:gdLst>
                <a:gd name="connsiteX0" fmla="*/ 0 w 392473"/>
                <a:gd name="connsiteY0" fmla="*/ 99655 h 498276"/>
                <a:gd name="connsiteX1" fmla="*/ 196237 w 392473"/>
                <a:gd name="connsiteY1" fmla="*/ 99655 h 498276"/>
                <a:gd name="connsiteX2" fmla="*/ 196237 w 392473"/>
                <a:gd name="connsiteY2" fmla="*/ 0 h 498276"/>
                <a:gd name="connsiteX3" fmla="*/ 392473 w 392473"/>
                <a:gd name="connsiteY3" fmla="*/ 249138 h 498276"/>
                <a:gd name="connsiteX4" fmla="*/ 196237 w 392473"/>
                <a:gd name="connsiteY4" fmla="*/ 498276 h 498276"/>
                <a:gd name="connsiteX5" fmla="*/ 196237 w 392473"/>
                <a:gd name="connsiteY5" fmla="*/ 398621 h 498276"/>
                <a:gd name="connsiteX6" fmla="*/ 0 w 392473"/>
                <a:gd name="connsiteY6" fmla="*/ 398621 h 498276"/>
                <a:gd name="connsiteX7" fmla="*/ 0 w 392473"/>
                <a:gd name="connsiteY7" fmla="*/ 99655 h 49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473" h="498276">
                  <a:moveTo>
                    <a:pt x="392473" y="398621"/>
                  </a:moveTo>
                  <a:lnTo>
                    <a:pt x="196236" y="398621"/>
                  </a:lnTo>
                  <a:lnTo>
                    <a:pt x="196236" y="498276"/>
                  </a:lnTo>
                  <a:lnTo>
                    <a:pt x="0" y="249138"/>
                  </a:lnTo>
                  <a:lnTo>
                    <a:pt x="196236" y="0"/>
                  </a:lnTo>
                  <a:lnTo>
                    <a:pt x="196236" y="99655"/>
                  </a:lnTo>
                  <a:lnTo>
                    <a:pt x="392473" y="99655"/>
                  </a:lnTo>
                  <a:lnTo>
                    <a:pt x="392473" y="39862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740" tIns="99655" rIns="1" bIns="99655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9008CF0-6010-28AF-5585-283C1E1D1201}"/>
                </a:ext>
              </a:extLst>
            </p:cNvPr>
            <p:cNvSpPr/>
            <p:nvPr/>
          </p:nvSpPr>
          <p:spPr>
            <a:xfrm>
              <a:off x="6466258" y="4661050"/>
              <a:ext cx="1476374" cy="1476374"/>
            </a:xfrm>
            <a:custGeom>
              <a:avLst/>
              <a:gdLst>
                <a:gd name="connsiteX0" fmla="*/ 0 w 1476374"/>
                <a:gd name="connsiteY0" fmla="*/ 738187 h 1476374"/>
                <a:gd name="connsiteX1" fmla="*/ 738187 w 1476374"/>
                <a:gd name="connsiteY1" fmla="*/ 0 h 1476374"/>
                <a:gd name="connsiteX2" fmla="*/ 1476374 w 1476374"/>
                <a:gd name="connsiteY2" fmla="*/ 738187 h 1476374"/>
                <a:gd name="connsiteX3" fmla="*/ 738187 w 1476374"/>
                <a:gd name="connsiteY3" fmla="*/ 1476374 h 1476374"/>
                <a:gd name="connsiteX4" fmla="*/ 0 w 1476374"/>
                <a:gd name="connsiteY4" fmla="*/ 738187 h 14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374" h="1476374">
                  <a:moveTo>
                    <a:pt x="0" y="738187"/>
                  </a:moveTo>
                  <a:cubicBezTo>
                    <a:pt x="0" y="330498"/>
                    <a:pt x="330498" y="0"/>
                    <a:pt x="738187" y="0"/>
                  </a:cubicBezTo>
                  <a:cubicBezTo>
                    <a:pt x="1145876" y="0"/>
                    <a:pt x="1476374" y="330498"/>
                    <a:pt x="1476374" y="738187"/>
                  </a:cubicBezTo>
                  <a:cubicBezTo>
                    <a:pt x="1476374" y="1145876"/>
                    <a:pt x="1145876" y="1476374"/>
                    <a:pt x="738187" y="1476374"/>
                  </a:cubicBezTo>
                  <a:cubicBezTo>
                    <a:pt x="330498" y="1476374"/>
                    <a:pt x="0" y="1145876"/>
                    <a:pt x="0" y="738187"/>
                  </a:cubicBez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800" tIns="237800" rIns="237800" bIns="23780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700" kern="1200" dirty="0"/>
                <a:t>Devs confirm Mermaid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6B7899C-FCD9-00D3-C7AF-71024C05E767}"/>
                </a:ext>
              </a:extLst>
            </p:cNvPr>
            <p:cNvSpPr/>
            <p:nvPr/>
          </p:nvSpPr>
          <p:spPr>
            <a:xfrm rot="21600000">
              <a:off x="5910870" y="5150098"/>
              <a:ext cx="392473" cy="498277"/>
            </a:xfrm>
            <a:custGeom>
              <a:avLst/>
              <a:gdLst>
                <a:gd name="connsiteX0" fmla="*/ 0 w 392473"/>
                <a:gd name="connsiteY0" fmla="*/ 99655 h 498276"/>
                <a:gd name="connsiteX1" fmla="*/ 196237 w 392473"/>
                <a:gd name="connsiteY1" fmla="*/ 99655 h 498276"/>
                <a:gd name="connsiteX2" fmla="*/ 196237 w 392473"/>
                <a:gd name="connsiteY2" fmla="*/ 0 h 498276"/>
                <a:gd name="connsiteX3" fmla="*/ 392473 w 392473"/>
                <a:gd name="connsiteY3" fmla="*/ 249138 h 498276"/>
                <a:gd name="connsiteX4" fmla="*/ 196237 w 392473"/>
                <a:gd name="connsiteY4" fmla="*/ 498276 h 498276"/>
                <a:gd name="connsiteX5" fmla="*/ 196237 w 392473"/>
                <a:gd name="connsiteY5" fmla="*/ 398621 h 498276"/>
                <a:gd name="connsiteX6" fmla="*/ 0 w 392473"/>
                <a:gd name="connsiteY6" fmla="*/ 398621 h 498276"/>
                <a:gd name="connsiteX7" fmla="*/ 0 w 392473"/>
                <a:gd name="connsiteY7" fmla="*/ 99655 h 49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473" h="498276">
                  <a:moveTo>
                    <a:pt x="392473" y="398621"/>
                  </a:moveTo>
                  <a:lnTo>
                    <a:pt x="196236" y="398621"/>
                  </a:lnTo>
                  <a:lnTo>
                    <a:pt x="196236" y="498276"/>
                  </a:lnTo>
                  <a:lnTo>
                    <a:pt x="0" y="249138"/>
                  </a:lnTo>
                  <a:lnTo>
                    <a:pt x="196236" y="0"/>
                  </a:lnTo>
                  <a:lnTo>
                    <a:pt x="196236" y="99655"/>
                  </a:lnTo>
                  <a:lnTo>
                    <a:pt x="392473" y="99655"/>
                  </a:lnTo>
                  <a:lnTo>
                    <a:pt x="392473" y="39862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742" tIns="99656" rIns="0" bIns="99655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B0023C3-429D-D04B-A266-0277F9E9659F}"/>
                </a:ext>
              </a:extLst>
            </p:cNvPr>
            <p:cNvSpPr/>
            <p:nvPr/>
          </p:nvSpPr>
          <p:spPr>
            <a:xfrm>
              <a:off x="4249366" y="4661050"/>
              <a:ext cx="1476374" cy="1476374"/>
            </a:xfrm>
            <a:custGeom>
              <a:avLst/>
              <a:gdLst>
                <a:gd name="connsiteX0" fmla="*/ 0 w 1476374"/>
                <a:gd name="connsiteY0" fmla="*/ 738187 h 1476374"/>
                <a:gd name="connsiteX1" fmla="*/ 738187 w 1476374"/>
                <a:gd name="connsiteY1" fmla="*/ 0 h 1476374"/>
                <a:gd name="connsiteX2" fmla="*/ 1476374 w 1476374"/>
                <a:gd name="connsiteY2" fmla="*/ 738187 h 1476374"/>
                <a:gd name="connsiteX3" fmla="*/ 738187 w 1476374"/>
                <a:gd name="connsiteY3" fmla="*/ 1476374 h 1476374"/>
                <a:gd name="connsiteX4" fmla="*/ 0 w 1476374"/>
                <a:gd name="connsiteY4" fmla="*/ 738187 h 14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374" h="1476374">
                  <a:moveTo>
                    <a:pt x="0" y="738187"/>
                  </a:moveTo>
                  <a:cubicBezTo>
                    <a:pt x="0" y="330498"/>
                    <a:pt x="330498" y="0"/>
                    <a:pt x="738187" y="0"/>
                  </a:cubicBezTo>
                  <a:cubicBezTo>
                    <a:pt x="1145876" y="0"/>
                    <a:pt x="1476374" y="330498"/>
                    <a:pt x="1476374" y="738187"/>
                  </a:cubicBezTo>
                  <a:cubicBezTo>
                    <a:pt x="1476374" y="1145876"/>
                    <a:pt x="1145876" y="1476374"/>
                    <a:pt x="738187" y="1476374"/>
                  </a:cubicBezTo>
                  <a:cubicBezTo>
                    <a:pt x="330498" y="1476374"/>
                    <a:pt x="0" y="1145876"/>
                    <a:pt x="0" y="738187"/>
                  </a:cubicBez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800" tIns="237800" rIns="237800" bIns="23780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700" kern="1200" dirty="0"/>
                <a:t>Agent creates code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EC4F02C-756F-050E-E7B7-61EC178994C9}"/>
                </a:ext>
              </a:extLst>
            </p:cNvPr>
            <p:cNvSpPr/>
            <p:nvPr/>
          </p:nvSpPr>
          <p:spPr>
            <a:xfrm rot="25920000">
              <a:off x="4452221" y="4106467"/>
              <a:ext cx="392474" cy="498277"/>
            </a:xfrm>
            <a:custGeom>
              <a:avLst/>
              <a:gdLst>
                <a:gd name="connsiteX0" fmla="*/ 0 w 392473"/>
                <a:gd name="connsiteY0" fmla="*/ 99655 h 498276"/>
                <a:gd name="connsiteX1" fmla="*/ 196237 w 392473"/>
                <a:gd name="connsiteY1" fmla="*/ 99655 h 498276"/>
                <a:gd name="connsiteX2" fmla="*/ 196237 w 392473"/>
                <a:gd name="connsiteY2" fmla="*/ 0 h 498276"/>
                <a:gd name="connsiteX3" fmla="*/ 392473 w 392473"/>
                <a:gd name="connsiteY3" fmla="*/ 249138 h 498276"/>
                <a:gd name="connsiteX4" fmla="*/ 196237 w 392473"/>
                <a:gd name="connsiteY4" fmla="*/ 498276 h 498276"/>
                <a:gd name="connsiteX5" fmla="*/ 196237 w 392473"/>
                <a:gd name="connsiteY5" fmla="*/ 398621 h 498276"/>
                <a:gd name="connsiteX6" fmla="*/ 0 w 392473"/>
                <a:gd name="connsiteY6" fmla="*/ 398621 h 498276"/>
                <a:gd name="connsiteX7" fmla="*/ 0 w 392473"/>
                <a:gd name="connsiteY7" fmla="*/ 99655 h 49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473" h="498276">
                  <a:moveTo>
                    <a:pt x="392473" y="398621"/>
                  </a:moveTo>
                  <a:lnTo>
                    <a:pt x="196236" y="398621"/>
                  </a:lnTo>
                  <a:lnTo>
                    <a:pt x="196236" y="498276"/>
                  </a:lnTo>
                  <a:lnTo>
                    <a:pt x="0" y="249138"/>
                  </a:lnTo>
                  <a:lnTo>
                    <a:pt x="196236" y="0"/>
                  </a:lnTo>
                  <a:lnTo>
                    <a:pt x="196236" y="99655"/>
                  </a:lnTo>
                  <a:lnTo>
                    <a:pt x="392473" y="99655"/>
                  </a:lnTo>
                  <a:lnTo>
                    <a:pt x="392473" y="39862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743" tIns="99656" rIns="-1" bIns="9965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D876D45-C974-D4DA-D75E-56FCAA9773FE}"/>
                </a:ext>
              </a:extLst>
            </p:cNvPr>
            <p:cNvSpPr/>
            <p:nvPr/>
          </p:nvSpPr>
          <p:spPr>
            <a:xfrm>
              <a:off x="3564309" y="2552660"/>
              <a:ext cx="1476374" cy="1476374"/>
            </a:xfrm>
            <a:custGeom>
              <a:avLst/>
              <a:gdLst>
                <a:gd name="connsiteX0" fmla="*/ 0 w 1476374"/>
                <a:gd name="connsiteY0" fmla="*/ 738187 h 1476374"/>
                <a:gd name="connsiteX1" fmla="*/ 738187 w 1476374"/>
                <a:gd name="connsiteY1" fmla="*/ 0 h 1476374"/>
                <a:gd name="connsiteX2" fmla="*/ 1476374 w 1476374"/>
                <a:gd name="connsiteY2" fmla="*/ 738187 h 1476374"/>
                <a:gd name="connsiteX3" fmla="*/ 738187 w 1476374"/>
                <a:gd name="connsiteY3" fmla="*/ 1476374 h 1476374"/>
                <a:gd name="connsiteX4" fmla="*/ 0 w 1476374"/>
                <a:gd name="connsiteY4" fmla="*/ 738187 h 14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374" h="1476374">
                  <a:moveTo>
                    <a:pt x="0" y="738187"/>
                  </a:moveTo>
                  <a:cubicBezTo>
                    <a:pt x="0" y="330498"/>
                    <a:pt x="330498" y="0"/>
                    <a:pt x="738187" y="0"/>
                  </a:cubicBezTo>
                  <a:cubicBezTo>
                    <a:pt x="1145876" y="0"/>
                    <a:pt x="1476374" y="330498"/>
                    <a:pt x="1476374" y="738187"/>
                  </a:cubicBezTo>
                  <a:cubicBezTo>
                    <a:pt x="1476374" y="1145876"/>
                    <a:pt x="1145876" y="1476374"/>
                    <a:pt x="738187" y="1476374"/>
                  </a:cubicBezTo>
                  <a:cubicBezTo>
                    <a:pt x="330498" y="1476374"/>
                    <a:pt x="0" y="1145876"/>
                    <a:pt x="0" y="738187"/>
                  </a:cubicBez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7800" tIns="237800" rIns="237800" bIns="23780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700" kern="1200" dirty="0"/>
                <a:t>Devs test code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E0BF89D-6162-9AE5-181C-83FD31ADCE72}"/>
                </a:ext>
              </a:extLst>
            </p:cNvPr>
            <p:cNvSpPr/>
            <p:nvPr/>
          </p:nvSpPr>
          <p:spPr>
            <a:xfrm rot="19440000">
              <a:off x="4994025" y="2396711"/>
              <a:ext cx="392473" cy="498276"/>
            </a:xfrm>
            <a:custGeom>
              <a:avLst/>
              <a:gdLst>
                <a:gd name="connsiteX0" fmla="*/ 0 w 392473"/>
                <a:gd name="connsiteY0" fmla="*/ 99655 h 498276"/>
                <a:gd name="connsiteX1" fmla="*/ 196237 w 392473"/>
                <a:gd name="connsiteY1" fmla="*/ 99655 h 498276"/>
                <a:gd name="connsiteX2" fmla="*/ 196237 w 392473"/>
                <a:gd name="connsiteY2" fmla="*/ 0 h 498276"/>
                <a:gd name="connsiteX3" fmla="*/ 392473 w 392473"/>
                <a:gd name="connsiteY3" fmla="*/ 249138 h 498276"/>
                <a:gd name="connsiteX4" fmla="*/ 196237 w 392473"/>
                <a:gd name="connsiteY4" fmla="*/ 498276 h 498276"/>
                <a:gd name="connsiteX5" fmla="*/ 196237 w 392473"/>
                <a:gd name="connsiteY5" fmla="*/ 398621 h 498276"/>
                <a:gd name="connsiteX6" fmla="*/ 0 w 392473"/>
                <a:gd name="connsiteY6" fmla="*/ 398621 h 498276"/>
                <a:gd name="connsiteX7" fmla="*/ 0 w 392473"/>
                <a:gd name="connsiteY7" fmla="*/ 99655 h 49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473" h="498276">
                  <a:moveTo>
                    <a:pt x="0" y="99655"/>
                  </a:moveTo>
                  <a:lnTo>
                    <a:pt x="196237" y="99655"/>
                  </a:lnTo>
                  <a:lnTo>
                    <a:pt x="196237" y="0"/>
                  </a:lnTo>
                  <a:lnTo>
                    <a:pt x="392473" y="249138"/>
                  </a:lnTo>
                  <a:lnTo>
                    <a:pt x="196237" y="498276"/>
                  </a:lnTo>
                  <a:lnTo>
                    <a:pt x="196237" y="398621"/>
                  </a:lnTo>
                  <a:lnTo>
                    <a:pt x="0" y="398621"/>
                  </a:lnTo>
                  <a:lnTo>
                    <a:pt x="0" y="9965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9655" rIns="117742" bIns="9965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5C0506-FAEE-3F9C-CCE0-C284869EE0CB}"/>
              </a:ext>
            </a:extLst>
          </p:cNvPr>
          <p:cNvSpPr txBox="1">
            <a:spLocks/>
          </p:cNvSpPr>
          <p:nvPr/>
        </p:nvSpPr>
        <p:spPr>
          <a:xfrm>
            <a:off x="1757889" y="357318"/>
            <a:ext cx="8676222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/>
              <a:t>Developing with AI + Mermaid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22E87B-F493-D791-88E8-E89E591C2675}"/>
              </a:ext>
            </a:extLst>
          </p:cNvPr>
          <p:cNvSpPr/>
          <p:nvPr/>
        </p:nvSpPr>
        <p:spPr>
          <a:xfrm rot="2160000">
            <a:off x="6787526" y="2383653"/>
            <a:ext cx="392473" cy="498276"/>
          </a:xfrm>
          <a:custGeom>
            <a:avLst/>
            <a:gdLst>
              <a:gd name="connsiteX0" fmla="*/ 0 w 392473"/>
              <a:gd name="connsiteY0" fmla="*/ 99655 h 498276"/>
              <a:gd name="connsiteX1" fmla="*/ 196237 w 392473"/>
              <a:gd name="connsiteY1" fmla="*/ 99655 h 498276"/>
              <a:gd name="connsiteX2" fmla="*/ 196237 w 392473"/>
              <a:gd name="connsiteY2" fmla="*/ 0 h 498276"/>
              <a:gd name="connsiteX3" fmla="*/ 392473 w 392473"/>
              <a:gd name="connsiteY3" fmla="*/ 249138 h 498276"/>
              <a:gd name="connsiteX4" fmla="*/ 196237 w 392473"/>
              <a:gd name="connsiteY4" fmla="*/ 498276 h 498276"/>
              <a:gd name="connsiteX5" fmla="*/ 196237 w 392473"/>
              <a:gd name="connsiteY5" fmla="*/ 398621 h 498276"/>
              <a:gd name="connsiteX6" fmla="*/ 0 w 392473"/>
              <a:gd name="connsiteY6" fmla="*/ 398621 h 498276"/>
              <a:gd name="connsiteX7" fmla="*/ 0 w 392473"/>
              <a:gd name="connsiteY7" fmla="*/ 99655 h 49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473" h="498276">
                <a:moveTo>
                  <a:pt x="0" y="99655"/>
                </a:moveTo>
                <a:lnTo>
                  <a:pt x="196237" y="99655"/>
                </a:lnTo>
                <a:lnTo>
                  <a:pt x="196237" y="0"/>
                </a:lnTo>
                <a:lnTo>
                  <a:pt x="392473" y="249138"/>
                </a:lnTo>
                <a:lnTo>
                  <a:pt x="196237" y="498276"/>
                </a:lnTo>
                <a:lnTo>
                  <a:pt x="196237" y="398621"/>
                </a:lnTo>
                <a:lnTo>
                  <a:pt x="0" y="398621"/>
                </a:lnTo>
                <a:lnTo>
                  <a:pt x="0" y="99655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9654" rIns="117742" bIns="9965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400" kern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95DD8B-8EC3-D332-C7EB-6189A0BBB226}"/>
              </a:ext>
            </a:extLst>
          </p:cNvPr>
          <p:cNvSpPr/>
          <p:nvPr/>
        </p:nvSpPr>
        <p:spPr>
          <a:xfrm rot="17280000">
            <a:off x="7364592" y="4085338"/>
            <a:ext cx="392473" cy="498277"/>
          </a:xfrm>
          <a:custGeom>
            <a:avLst/>
            <a:gdLst>
              <a:gd name="connsiteX0" fmla="*/ 0 w 392473"/>
              <a:gd name="connsiteY0" fmla="*/ 99655 h 498276"/>
              <a:gd name="connsiteX1" fmla="*/ 196237 w 392473"/>
              <a:gd name="connsiteY1" fmla="*/ 99655 h 498276"/>
              <a:gd name="connsiteX2" fmla="*/ 196237 w 392473"/>
              <a:gd name="connsiteY2" fmla="*/ 0 h 498276"/>
              <a:gd name="connsiteX3" fmla="*/ 392473 w 392473"/>
              <a:gd name="connsiteY3" fmla="*/ 249138 h 498276"/>
              <a:gd name="connsiteX4" fmla="*/ 196237 w 392473"/>
              <a:gd name="connsiteY4" fmla="*/ 498276 h 498276"/>
              <a:gd name="connsiteX5" fmla="*/ 196237 w 392473"/>
              <a:gd name="connsiteY5" fmla="*/ 398621 h 498276"/>
              <a:gd name="connsiteX6" fmla="*/ 0 w 392473"/>
              <a:gd name="connsiteY6" fmla="*/ 398621 h 498276"/>
              <a:gd name="connsiteX7" fmla="*/ 0 w 392473"/>
              <a:gd name="connsiteY7" fmla="*/ 99655 h 49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473" h="498276">
                <a:moveTo>
                  <a:pt x="392473" y="398621"/>
                </a:moveTo>
                <a:lnTo>
                  <a:pt x="196236" y="398621"/>
                </a:lnTo>
                <a:lnTo>
                  <a:pt x="196236" y="498276"/>
                </a:lnTo>
                <a:lnTo>
                  <a:pt x="0" y="249138"/>
                </a:lnTo>
                <a:lnTo>
                  <a:pt x="196236" y="0"/>
                </a:lnTo>
                <a:lnTo>
                  <a:pt x="196236" y="99655"/>
                </a:lnTo>
                <a:lnTo>
                  <a:pt x="392473" y="99655"/>
                </a:lnTo>
                <a:lnTo>
                  <a:pt x="392473" y="398621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740" tIns="99655" rIns="1" bIns="9965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400" kern="12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B1C9310-8316-C79F-54A0-CE129ABB11A3}"/>
              </a:ext>
            </a:extLst>
          </p:cNvPr>
          <p:cNvSpPr/>
          <p:nvPr/>
        </p:nvSpPr>
        <p:spPr>
          <a:xfrm>
            <a:off x="5910870" y="5150098"/>
            <a:ext cx="392473" cy="498277"/>
          </a:xfrm>
          <a:custGeom>
            <a:avLst/>
            <a:gdLst>
              <a:gd name="connsiteX0" fmla="*/ 0 w 392473"/>
              <a:gd name="connsiteY0" fmla="*/ 99655 h 498276"/>
              <a:gd name="connsiteX1" fmla="*/ 196237 w 392473"/>
              <a:gd name="connsiteY1" fmla="*/ 99655 h 498276"/>
              <a:gd name="connsiteX2" fmla="*/ 196237 w 392473"/>
              <a:gd name="connsiteY2" fmla="*/ 0 h 498276"/>
              <a:gd name="connsiteX3" fmla="*/ 392473 w 392473"/>
              <a:gd name="connsiteY3" fmla="*/ 249138 h 498276"/>
              <a:gd name="connsiteX4" fmla="*/ 196237 w 392473"/>
              <a:gd name="connsiteY4" fmla="*/ 498276 h 498276"/>
              <a:gd name="connsiteX5" fmla="*/ 196237 w 392473"/>
              <a:gd name="connsiteY5" fmla="*/ 398621 h 498276"/>
              <a:gd name="connsiteX6" fmla="*/ 0 w 392473"/>
              <a:gd name="connsiteY6" fmla="*/ 398621 h 498276"/>
              <a:gd name="connsiteX7" fmla="*/ 0 w 392473"/>
              <a:gd name="connsiteY7" fmla="*/ 99655 h 49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473" h="498276">
                <a:moveTo>
                  <a:pt x="392473" y="398621"/>
                </a:moveTo>
                <a:lnTo>
                  <a:pt x="196236" y="398621"/>
                </a:lnTo>
                <a:lnTo>
                  <a:pt x="196236" y="498276"/>
                </a:lnTo>
                <a:lnTo>
                  <a:pt x="0" y="249138"/>
                </a:lnTo>
                <a:lnTo>
                  <a:pt x="196236" y="0"/>
                </a:lnTo>
                <a:lnTo>
                  <a:pt x="196236" y="99655"/>
                </a:lnTo>
                <a:lnTo>
                  <a:pt x="392473" y="99655"/>
                </a:lnTo>
                <a:lnTo>
                  <a:pt x="392473" y="398621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742" tIns="99656" rIns="0" bIns="9965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400" kern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7C2BEC4-D3EA-1BB0-748F-3912C05E0159}"/>
              </a:ext>
            </a:extLst>
          </p:cNvPr>
          <p:cNvSpPr/>
          <p:nvPr/>
        </p:nvSpPr>
        <p:spPr>
          <a:xfrm rot="4320000">
            <a:off x="4462644" y="4106467"/>
            <a:ext cx="392474" cy="498277"/>
          </a:xfrm>
          <a:custGeom>
            <a:avLst/>
            <a:gdLst>
              <a:gd name="connsiteX0" fmla="*/ 0 w 392473"/>
              <a:gd name="connsiteY0" fmla="*/ 99655 h 498276"/>
              <a:gd name="connsiteX1" fmla="*/ 196237 w 392473"/>
              <a:gd name="connsiteY1" fmla="*/ 99655 h 498276"/>
              <a:gd name="connsiteX2" fmla="*/ 196237 w 392473"/>
              <a:gd name="connsiteY2" fmla="*/ 0 h 498276"/>
              <a:gd name="connsiteX3" fmla="*/ 392473 w 392473"/>
              <a:gd name="connsiteY3" fmla="*/ 249138 h 498276"/>
              <a:gd name="connsiteX4" fmla="*/ 196237 w 392473"/>
              <a:gd name="connsiteY4" fmla="*/ 498276 h 498276"/>
              <a:gd name="connsiteX5" fmla="*/ 196237 w 392473"/>
              <a:gd name="connsiteY5" fmla="*/ 398621 h 498276"/>
              <a:gd name="connsiteX6" fmla="*/ 0 w 392473"/>
              <a:gd name="connsiteY6" fmla="*/ 398621 h 498276"/>
              <a:gd name="connsiteX7" fmla="*/ 0 w 392473"/>
              <a:gd name="connsiteY7" fmla="*/ 99655 h 49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473" h="498276">
                <a:moveTo>
                  <a:pt x="392473" y="398621"/>
                </a:moveTo>
                <a:lnTo>
                  <a:pt x="196236" y="398621"/>
                </a:lnTo>
                <a:lnTo>
                  <a:pt x="196236" y="498276"/>
                </a:lnTo>
                <a:lnTo>
                  <a:pt x="0" y="249138"/>
                </a:lnTo>
                <a:lnTo>
                  <a:pt x="196236" y="0"/>
                </a:lnTo>
                <a:lnTo>
                  <a:pt x="196236" y="99655"/>
                </a:lnTo>
                <a:lnTo>
                  <a:pt x="392473" y="99655"/>
                </a:lnTo>
                <a:lnTo>
                  <a:pt x="392473" y="398621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743" tIns="99656" rIns="-1" bIns="9965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400" kern="12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02356E2-FFA3-451B-D4DB-297D88BCC40D}"/>
              </a:ext>
            </a:extLst>
          </p:cNvPr>
          <p:cNvSpPr/>
          <p:nvPr/>
        </p:nvSpPr>
        <p:spPr>
          <a:xfrm rot="19440000">
            <a:off x="4994023" y="2396711"/>
            <a:ext cx="392473" cy="498276"/>
          </a:xfrm>
          <a:custGeom>
            <a:avLst/>
            <a:gdLst>
              <a:gd name="connsiteX0" fmla="*/ 0 w 392473"/>
              <a:gd name="connsiteY0" fmla="*/ 99655 h 498276"/>
              <a:gd name="connsiteX1" fmla="*/ 196237 w 392473"/>
              <a:gd name="connsiteY1" fmla="*/ 99655 h 498276"/>
              <a:gd name="connsiteX2" fmla="*/ 196237 w 392473"/>
              <a:gd name="connsiteY2" fmla="*/ 0 h 498276"/>
              <a:gd name="connsiteX3" fmla="*/ 392473 w 392473"/>
              <a:gd name="connsiteY3" fmla="*/ 249138 h 498276"/>
              <a:gd name="connsiteX4" fmla="*/ 196237 w 392473"/>
              <a:gd name="connsiteY4" fmla="*/ 498276 h 498276"/>
              <a:gd name="connsiteX5" fmla="*/ 196237 w 392473"/>
              <a:gd name="connsiteY5" fmla="*/ 398621 h 498276"/>
              <a:gd name="connsiteX6" fmla="*/ 0 w 392473"/>
              <a:gd name="connsiteY6" fmla="*/ 398621 h 498276"/>
              <a:gd name="connsiteX7" fmla="*/ 0 w 392473"/>
              <a:gd name="connsiteY7" fmla="*/ 99655 h 49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473" h="498276">
                <a:moveTo>
                  <a:pt x="0" y="99655"/>
                </a:moveTo>
                <a:lnTo>
                  <a:pt x="196237" y="99655"/>
                </a:lnTo>
                <a:lnTo>
                  <a:pt x="196237" y="0"/>
                </a:lnTo>
                <a:lnTo>
                  <a:pt x="392473" y="249138"/>
                </a:lnTo>
                <a:lnTo>
                  <a:pt x="196237" y="498276"/>
                </a:lnTo>
                <a:lnTo>
                  <a:pt x="196237" y="398621"/>
                </a:lnTo>
                <a:lnTo>
                  <a:pt x="0" y="398621"/>
                </a:lnTo>
                <a:lnTo>
                  <a:pt x="0" y="99655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9655" rIns="117742" bIns="9965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4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F96AA6C-9FB6-7C3C-4DA5-9B83882E1844}"/>
              </a:ext>
            </a:extLst>
          </p:cNvPr>
          <p:cNvSpPr/>
          <p:nvPr/>
        </p:nvSpPr>
        <p:spPr>
          <a:xfrm>
            <a:off x="5357810" y="1249604"/>
            <a:ext cx="1476374" cy="1476374"/>
          </a:xfrm>
          <a:custGeom>
            <a:avLst/>
            <a:gdLst>
              <a:gd name="connsiteX0" fmla="*/ 0 w 1476374"/>
              <a:gd name="connsiteY0" fmla="*/ 738187 h 1476374"/>
              <a:gd name="connsiteX1" fmla="*/ 738187 w 1476374"/>
              <a:gd name="connsiteY1" fmla="*/ 0 h 1476374"/>
              <a:gd name="connsiteX2" fmla="*/ 1476374 w 1476374"/>
              <a:gd name="connsiteY2" fmla="*/ 738187 h 1476374"/>
              <a:gd name="connsiteX3" fmla="*/ 738187 w 1476374"/>
              <a:gd name="connsiteY3" fmla="*/ 1476374 h 1476374"/>
              <a:gd name="connsiteX4" fmla="*/ 0 w 1476374"/>
              <a:gd name="connsiteY4" fmla="*/ 738187 h 1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74" h="1476374">
                <a:moveTo>
                  <a:pt x="0" y="738187"/>
                </a:moveTo>
                <a:cubicBezTo>
                  <a:pt x="0" y="330498"/>
                  <a:pt x="330498" y="0"/>
                  <a:pt x="738187" y="0"/>
                </a:cubicBezTo>
                <a:cubicBezTo>
                  <a:pt x="1145876" y="0"/>
                  <a:pt x="1476374" y="330498"/>
                  <a:pt x="1476374" y="738187"/>
                </a:cubicBezTo>
                <a:cubicBezTo>
                  <a:pt x="1476374" y="1145876"/>
                  <a:pt x="1145876" y="1476374"/>
                  <a:pt x="738187" y="1476374"/>
                </a:cubicBezTo>
                <a:cubicBezTo>
                  <a:pt x="330498" y="1476374"/>
                  <a:pt x="0" y="1145876"/>
                  <a:pt x="0" y="73818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rgbClr val="CF713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800" tIns="237800" rIns="237800" bIns="23780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Describe problem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2E86820-3944-DD43-C2FF-868F8F76034E}"/>
              </a:ext>
            </a:extLst>
          </p:cNvPr>
          <p:cNvSpPr/>
          <p:nvPr/>
        </p:nvSpPr>
        <p:spPr>
          <a:xfrm>
            <a:off x="7151315" y="2552659"/>
            <a:ext cx="1476374" cy="1476374"/>
          </a:xfrm>
          <a:custGeom>
            <a:avLst/>
            <a:gdLst>
              <a:gd name="connsiteX0" fmla="*/ 0 w 1476374"/>
              <a:gd name="connsiteY0" fmla="*/ 738187 h 1476374"/>
              <a:gd name="connsiteX1" fmla="*/ 738187 w 1476374"/>
              <a:gd name="connsiteY1" fmla="*/ 0 h 1476374"/>
              <a:gd name="connsiteX2" fmla="*/ 1476374 w 1476374"/>
              <a:gd name="connsiteY2" fmla="*/ 738187 h 1476374"/>
              <a:gd name="connsiteX3" fmla="*/ 738187 w 1476374"/>
              <a:gd name="connsiteY3" fmla="*/ 1476374 h 1476374"/>
              <a:gd name="connsiteX4" fmla="*/ 0 w 1476374"/>
              <a:gd name="connsiteY4" fmla="*/ 738187 h 1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74" h="1476374">
                <a:moveTo>
                  <a:pt x="0" y="738187"/>
                </a:moveTo>
                <a:cubicBezTo>
                  <a:pt x="0" y="330498"/>
                  <a:pt x="330498" y="0"/>
                  <a:pt x="738187" y="0"/>
                </a:cubicBezTo>
                <a:cubicBezTo>
                  <a:pt x="1145876" y="0"/>
                  <a:pt x="1476374" y="330498"/>
                  <a:pt x="1476374" y="738187"/>
                </a:cubicBezTo>
                <a:cubicBezTo>
                  <a:pt x="1476374" y="1145876"/>
                  <a:pt x="1145876" y="1476374"/>
                  <a:pt x="738187" y="1476374"/>
                </a:cubicBezTo>
                <a:cubicBezTo>
                  <a:pt x="330498" y="1476374"/>
                  <a:pt x="0" y="1145876"/>
                  <a:pt x="0" y="73818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rgbClr val="CF713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800" tIns="237800" rIns="237800" bIns="23780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Agent creates Mermaid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D8C097-6219-AF6B-A2AF-A68711FB0659}"/>
              </a:ext>
            </a:extLst>
          </p:cNvPr>
          <p:cNvSpPr/>
          <p:nvPr/>
        </p:nvSpPr>
        <p:spPr>
          <a:xfrm>
            <a:off x="6466258" y="4661050"/>
            <a:ext cx="1476374" cy="1476374"/>
          </a:xfrm>
          <a:custGeom>
            <a:avLst/>
            <a:gdLst>
              <a:gd name="connsiteX0" fmla="*/ 0 w 1476374"/>
              <a:gd name="connsiteY0" fmla="*/ 738187 h 1476374"/>
              <a:gd name="connsiteX1" fmla="*/ 738187 w 1476374"/>
              <a:gd name="connsiteY1" fmla="*/ 0 h 1476374"/>
              <a:gd name="connsiteX2" fmla="*/ 1476374 w 1476374"/>
              <a:gd name="connsiteY2" fmla="*/ 738187 h 1476374"/>
              <a:gd name="connsiteX3" fmla="*/ 738187 w 1476374"/>
              <a:gd name="connsiteY3" fmla="*/ 1476374 h 1476374"/>
              <a:gd name="connsiteX4" fmla="*/ 0 w 1476374"/>
              <a:gd name="connsiteY4" fmla="*/ 738187 h 1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74" h="1476374">
                <a:moveTo>
                  <a:pt x="0" y="738187"/>
                </a:moveTo>
                <a:cubicBezTo>
                  <a:pt x="0" y="330498"/>
                  <a:pt x="330498" y="0"/>
                  <a:pt x="738187" y="0"/>
                </a:cubicBezTo>
                <a:cubicBezTo>
                  <a:pt x="1145876" y="0"/>
                  <a:pt x="1476374" y="330498"/>
                  <a:pt x="1476374" y="738187"/>
                </a:cubicBezTo>
                <a:cubicBezTo>
                  <a:pt x="1476374" y="1145876"/>
                  <a:pt x="1145876" y="1476374"/>
                  <a:pt x="738187" y="1476374"/>
                </a:cubicBezTo>
                <a:cubicBezTo>
                  <a:pt x="330498" y="1476374"/>
                  <a:pt x="0" y="1145876"/>
                  <a:pt x="0" y="73818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rgbClr val="CF713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800" tIns="237800" rIns="237800" bIns="23780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Devs confirm Mermaid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1EF9BB-BF9A-5778-1521-C0AF4DD5ABD8}"/>
              </a:ext>
            </a:extLst>
          </p:cNvPr>
          <p:cNvSpPr/>
          <p:nvPr/>
        </p:nvSpPr>
        <p:spPr>
          <a:xfrm>
            <a:off x="4249366" y="4661049"/>
            <a:ext cx="1476374" cy="1476374"/>
          </a:xfrm>
          <a:custGeom>
            <a:avLst/>
            <a:gdLst>
              <a:gd name="connsiteX0" fmla="*/ 0 w 1476374"/>
              <a:gd name="connsiteY0" fmla="*/ 738187 h 1476374"/>
              <a:gd name="connsiteX1" fmla="*/ 738187 w 1476374"/>
              <a:gd name="connsiteY1" fmla="*/ 0 h 1476374"/>
              <a:gd name="connsiteX2" fmla="*/ 1476374 w 1476374"/>
              <a:gd name="connsiteY2" fmla="*/ 738187 h 1476374"/>
              <a:gd name="connsiteX3" fmla="*/ 738187 w 1476374"/>
              <a:gd name="connsiteY3" fmla="*/ 1476374 h 1476374"/>
              <a:gd name="connsiteX4" fmla="*/ 0 w 1476374"/>
              <a:gd name="connsiteY4" fmla="*/ 738187 h 1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74" h="1476374">
                <a:moveTo>
                  <a:pt x="0" y="738187"/>
                </a:moveTo>
                <a:cubicBezTo>
                  <a:pt x="0" y="330498"/>
                  <a:pt x="330498" y="0"/>
                  <a:pt x="738187" y="0"/>
                </a:cubicBezTo>
                <a:cubicBezTo>
                  <a:pt x="1145876" y="0"/>
                  <a:pt x="1476374" y="330498"/>
                  <a:pt x="1476374" y="738187"/>
                </a:cubicBezTo>
                <a:cubicBezTo>
                  <a:pt x="1476374" y="1145876"/>
                  <a:pt x="1145876" y="1476374"/>
                  <a:pt x="738187" y="1476374"/>
                </a:cubicBezTo>
                <a:cubicBezTo>
                  <a:pt x="330498" y="1476374"/>
                  <a:pt x="0" y="1145876"/>
                  <a:pt x="0" y="73818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rgbClr val="CF713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800" tIns="237800" rIns="237800" bIns="23780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Agent creates code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4C594F2-C161-5770-EF63-04026631D233}"/>
              </a:ext>
            </a:extLst>
          </p:cNvPr>
          <p:cNvSpPr/>
          <p:nvPr/>
        </p:nvSpPr>
        <p:spPr>
          <a:xfrm>
            <a:off x="3564309" y="2552659"/>
            <a:ext cx="1476374" cy="1476374"/>
          </a:xfrm>
          <a:custGeom>
            <a:avLst/>
            <a:gdLst>
              <a:gd name="connsiteX0" fmla="*/ 0 w 1476374"/>
              <a:gd name="connsiteY0" fmla="*/ 738187 h 1476374"/>
              <a:gd name="connsiteX1" fmla="*/ 738187 w 1476374"/>
              <a:gd name="connsiteY1" fmla="*/ 0 h 1476374"/>
              <a:gd name="connsiteX2" fmla="*/ 1476374 w 1476374"/>
              <a:gd name="connsiteY2" fmla="*/ 738187 h 1476374"/>
              <a:gd name="connsiteX3" fmla="*/ 738187 w 1476374"/>
              <a:gd name="connsiteY3" fmla="*/ 1476374 h 1476374"/>
              <a:gd name="connsiteX4" fmla="*/ 0 w 1476374"/>
              <a:gd name="connsiteY4" fmla="*/ 738187 h 1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74" h="1476374">
                <a:moveTo>
                  <a:pt x="0" y="738187"/>
                </a:moveTo>
                <a:cubicBezTo>
                  <a:pt x="0" y="330498"/>
                  <a:pt x="330498" y="0"/>
                  <a:pt x="738187" y="0"/>
                </a:cubicBezTo>
                <a:cubicBezTo>
                  <a:pt x="1145876" y="0"/>
                  <a:pt x="1476374" y="330498"/>
                  <a:pt x="1476374" y="738187"/>
                </a:cubicBezTo>
                <a:cubicBezTo>
                  <a:pt x="1476374" y="1145876"/>
                  <a:pt x="1145876" y="1476374"/>
                  <a:pt x="738187" y="1476374"/>
                </a:cubicBezTo>
                <a:cubicBezTo>
                  <a:pt x="330498" y="1476374"/>
                  <a:pt x="0" y="1145876"/>
                  <a:pt x="0" y="73818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solidFill>
              <a:srgbClr val="CF713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800" tIns="237800" rIns="237800" bIns="23780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Devs test code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D42AC95-2E1D-9273-83AB-BC4B8371B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54A9F7-C37D-E382-77DD-3D763A50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55" y="301670"/>
            <a:ext cx="9610289" cy="62546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C94AA3A-3899-8143-C2F0-F4C0B8AA4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04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D33FA-60F1-7070-2ABB-DDA5BFE53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0A5FC-46CE-574E-CB2E-CAAE8B393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766" y="1900083"/>
            <a:ext cx="8676222" cy="1157748"/>
          </a:xfrm>
        </p:spPr>
        <p:txBody>
          <a:bodyPr anchor="ctr"/>
          <a:lstStyle/>
          <a:p>
            <a:r>
              <a:rPr lang="en-GB" dirty="0"/>
              <a:t>Pictures are useful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39D605-AAC0-4220-026C-DE49345A1018}"/>
              </a:ext>
            </a:extLst>
          </p:cNvPr>
          <p:cNvSpPr txBox="1">
            <a:spLocks/>
          </p:cNvSpPr>
          <p:nvPr/>
        </p:nvSpPr>
        <p:spPr>
          <a:xfrm>
            <a:off x="1757889" y="3139563"/>
            <a:ext cx="8676222" cy="115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Devs like code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36FDB5-84DB-E2F0-0AC0-CBF28A2E398C}"/>
              </a:ext>
            </a:extLst>
          </p:cNvPr>
          <p:cNvSpPr txBox="1">
            <a:spLocks/>
          </p:cNvSpPr>
          <p:nvPr/>
        </p:nvSpPr>
        <p:spPr>
          <a:xfrm>
            <a:off x="1757889" y="4379043"/>
            <a:ext cx="8676222" cy="1900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Mermaid makes </a:t>
            </a:r>
            <a:br>
              <a:rPr lang="en-GB" dirty="0"/>
            </a:br>
            <a:r>
              <a:rPr lang="en-GB" dirty="0"/>
              <a:t>pictures from code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782565-CC91-DD70-EB60-7A24899F9729}"/>
              </a:ext>
            </a:extLst>
          </p:cNvPr>
          <p:cNvSpPr txBox="1">
            <a:spLocks/>
          </p:cNvSpPr>
          <p:nvPr/>
        </p:nvSpPr>
        <p:spPr>
          <a:xfrm>
            <a:off x="1751012" y="609601"/>
            <a:ext cx="8676222" cy="7946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SUMMARY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A4A26C-FE7F-D861-003F-3634840E0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1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21143F-F592-C962-F2FA-30293A13F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220" y="2157295"/>
            <a:ext cx="4527853" cy="29291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FD51921-C447-23D2-F581-D2041A0D1F88}"/>
              </a:ext>
            </a:extLst>
          </p:cNvPr>
          <p:cNvSpPr txBox="1">
            <a:spLocks/>
          </p:cNvSpPr>
          <p:nvPr/>
        </p:nvSpPr>
        <p:spPr>
          <a:xfrm>
            <a:off x="1757889" y="357318"/>
            <a:ext cx="8676222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/>
              <a:t>24 Days in Umbraco Article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D89D9-ABA6-5BDC-E27E-7F0F02DD34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4000"/>
          <a:stretch/>
        </p:blipFill>
        <p:spPr>
          <a:xfrm>
            <a:off x="768096" y="1347917"/>
            <a:ext cx="6181983" cy="436696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4B19C1B-1B3B-E0DB-E6E0-EA0382849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9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2DF1D32-5D2F-F7AF-282B-1F0977B7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628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822F-678B-6BC0-951F-2A4A3E1E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293" y="247650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BUT WAIT, THERE’s MORE!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CA71541-B740-62C3-71C6-FF5C41B97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01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41E09BBF-4793-C22A-C1F3-B725044D1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47" y="380271"/>
            <a:ext cx="5822505" cy="609745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8F4DC57-CBFF-5BC3-F6FF-0E17876F5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15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D1468-9515-4E4D-F778-C5F1A2BDC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iel PNG transparent image download, size: 780x994px">
            <a:extLst>
              <a:ext uri="{FF2B5EF4-FFF2-40B4-BE49-F238E27FC236}">
                <a16:creationId xmlns:a16="http://schemas.microsoft.com/office/drawing/2014/main" id="{90252B5B-D919-A83D-D6BE-CE93ED3F8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952" y="2039112"/>
            <a:ext cx="2181352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E950DC-9C60-CED8-75F4-D382ACFAFE45}"/>
              </a:ext>
            </a:extLst>
          </p:cNvPr>
          <p:cNvSpPr txBox="1"/>
          <p:nvPr/>
        </p:nvSpPr>
        <p:spPr>
          <a:xfrm>
            <a:off x="2871216" y="1822609"/>
            <a:ext cx="6449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SING-A-LONG</a:t>
            </a:r>
          </a:p>
          <a:p>
            <a:pPr algn="ctr"/>
            <a:endParaRPr lang="en-GB" sz="4800" dirty="0"/>
          </a:p>
          <a:p>
            <a:pPr algn="ctr"/>
            <a:r>
              <a:rPr lang="en-GB" sz="4800" dirty="0"/>
              <a:t>“Part of your world”</a:t>
            </a:r>
          </a:p>
        </p:txBody>
      </p:sp>
      <p:pic>
        <p:nvPicPr>
          <p:cNvPr id="5" name="Picture 2" descr="Ariel PNG transparent image download, size: 780x994px">
            <a:extLst>
              <a:ext uri="{FF2B5EF4-FFF2-40B4-BE49-F238E27FC236}">
                <a16:creationId xmlns:a16="http://schemas.microsoft.com/office/drawing/2014/main" id="{E5A08461-367F-EC91-D64F-014515A3C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696" y="2039112"/>
            <a:ext cx="2181352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6F7450-C5EB-D431-FE2B-863A6449C9BB}"/>
              </a:ext>
            </a:extLst>
          </p:cNvPr>
          <p:cNvSpPr txBox="1"/>
          <p:nvPr/>
        </p:nvSpPr>
        <p:spPr>
          <a:xfrm>
            <a:off x="2869019" y="4623406"/>
            <a:ext cx="6449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♫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FE4CAC1-5E90-1C27-B68A-9E7ADC86F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A12A095-4D55-057C-14B1-F559FFCB3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1365" y="748944"/>
            <a:ext cx="85248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57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93699-6182-88E9-275D-3FE66DA2A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iel PNG transparent image download, size: 780x994px">
            <a:extLst>
              <a:ext uri="{FF2B5EF4-FFF2-40B4-BE49-F238E27FC236}">
                <a16:creationId xmlns:a16="http://schemas.microsoft.com/office/drawing/2014/main" id="{D6DF5DB5-A9E0-E22F-5362-68AC2C980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952" y="2039112"/>
            <a:ext cx="2181352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6751D-587B-6C10-C1C8-04CCB00186FE}"/>
              </a:ext>
            </a:extLst>
          </p:cNvPr>
          <p:cNvSpPr txBox="1"/>
          <p:nvPr/>
        </p:nvSpPr>
        <p:spPr>
          <a:xfrm>
            <a:off x="2871216" y="1905506"/>
            <a:ext cx="6449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Up where they walk Up where they run</a:t>
            </a:r>
          </a:p>
          <a:p>
            <a:pPr algn="ctr"/>
            <a:r>
              <a:rPr lang="en-GB" sz="4800" dirty="0"/>
              <a:t>Up where they stay All day in the sun</a:t>
            </a:r>
          </a:p>
        </p:txBody>
      </p:sp>
      <p:pic>
        <p:nvPicPr>
          <p:cNvPr id="5" name="Picture 2" descr="Ariel PNG transparent image download, size: 780x994px">
            <a:extLst>
              <a:ext uri="{FF2B5EF4-FFF2-40B4-BE49-F238E27FC236}">
                <a16:creationId xmlns:a16="http://schemas.microsoft.com/office/drawing/2014/main" id="{C0FE7297-BBF5-FBB5-B974-F3FD8E22A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696" y="2039112"/>
            <a:ext cx="2181352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7BCA2D-AE7F-716E-817F-20D7A5FAF4D0}"/>
              </a:ext>
            </a:extLst>
          </p:cNvPr>
          <p:cNvSpPr txBox="1"/>
          <p:nvPr/>
        </p:nvSpPr>
        <p:spPr>
          <a:xfrm>
            <a:off x="2871216" y="552700"/>
            <a:ext cx="6449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♫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EEDCF7-B2A3-19A2-4DA5-8467B2489D35}"/>
              </a:ext>
            </a:extLst>
          </p:cNvPr>
          <p:cNvSpPr txBox="1"/>
          <p:nvPr/>
        </p:nvSpPr>
        <p:spPr>
          <a:xfrm>
            <a:off x="2572512" y="5363098"/>
            <a:ext cx="6449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♫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8427CFF-AF7B-0CAA-3126-BBD6EC673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16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D7E83-8C36-587E-871A-AC796A08D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iel PNG transparent image download, size: 780x994px">
            <a:extLst>
              <a:ext uri="{FF2B5EF4-FFF2-40B4-BE49-F238E27FC236}">
                <a16:creationId xmlns:a16="http://schemas.microsoft.com/office/drawing/2014/main" id="{0B4FCB6D-A551-57B5-1F15-C6904ECF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952" y="1877568"/>
            <a:ext cx="2181352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AA2780-3CF8-50FA-CA11-BF580719B4C6}"/>
              </a:ext>
            </a:extLst>
          </p:cNvPr>
          <p:cNvSpPr txBox="1"/>
          <p:nvPr/>
        </p:nvSpPr>
        <p:spPr>
          <a:xfrm>
            <a:off x="3328416" y="2113294"/>
            <a:ext cx="5535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Wandering free</a:t>
            </a:r>
          </a:p>
          <a:p>
            <a:pPr algn="ctr"/>
            <a:r>
              <a:rPr lang="en-GB" sz="4800" dirty="0"/>
              <a:t>Wish I could be</a:t>
            </a:r>
          </a:p>
          <a:p>
            <a:pPr algn="ctr"/>
            <a:r>
              <a:rPr lang="en-GB" sz="4800" dirty="0"/>
              <a:t>Part of that world</a:t>
            </a:r>
          </a:p>
        </p:txBody>
      </p:sp>
      <p:pic>
        <p:nvPicPr>
          <p:cNvPr id="5" name="Picture 2" descr="Ariel PNG transparent image download, size: 780x994px">
            <a:extLst>
              <a:ext uri="{FF2B5EF4-FFF2-40B4-BE49-F238E27FC236}">
                <a16:creationId xmlns:a16="http://schemas.microsoft.com/office/drawing/2014/main" id="{28F89944-C375-6276-2576-648EF37D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696" y="1877568"/>
            <a:ext cx="2181352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3E75FCC-D050-1135-0837-5FD9CF914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38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71E2-D690-4C78-245B-C0F32288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3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/>
              <a:t>Thank you for listening!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0414D8-46D6-6335-08D9-04EC23490242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latin typeface="+mn-lt"/>
              </a:rPr>
              <a:t>Richard Jackson</a:t>
            </a:r>
          </a:p>
          <a:p>
            <a:pPr algn="ctr"/>
            <a:r>
              <a:rPr lang="en-GB" sz="5400" b="1" dirty="0">
                <a:latin typeface="+mn-lt"/>
              </a:rPr>
              <a:t>@jacksorjacksor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4BED4E5-D7CC-DB74-BB33-057839A8D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302F673-0319-58AE-61B5-A05E5C406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3562" y="4915648"/>
            <a:ext cx="85248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9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1B79-FC9E-F6E1-CC8F-400EFF8B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BCA57-C828-5A02-49DB-2027E2DF1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49690"/>
            <a:ext cx="12192000" cy="1467464"/>
          </a:xfrm>
        </p:spPr>
        <p:txBody>
          <a:bodyPr anchor="ctr">
            <a:normAutofit/>
          </a:bodyPr>
          <a:lstStyle/>
          <a:p>
            <a:r>
              <a:rPr lang="en-GB" i="1" dirty="0"/>
              <a:t>What are </a:t>
            </a:r>
            <a:r>
              <a:rPr lang="en-GB" b="1" i="1" dirty="0"/>
              <a:t>process maps</a:t>
            </a:r>
            <a:r>
              <a:rPr lang="en-GB" i="1" dirty="0"/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676B66-8509-78D0-16E1-EA249C83085F}"/>
              </a:ext>
            </a:extLst>
          </p:cNvPr>
          <p:cNvSpPr txBox="1">
            <a:spLocks/>
          </p:cNvSpPr>
          <p:nvPr/>
        </p:nvSpPr>
        <p:spPr>
          <a:xfrm>
            <a:off x="5921818" y="1871445"/>
            <a:ext cx="5942807" cy="2926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b="1" dirty="0"/>
              <a:t>Process maps </a:t>
            </a:r>
            <a:r>
              <a:rPr lang="en-GB" dirty="0"/>
              <a:t>are </a:t>
            </a:r>
          </a:p>
          <a:p>
            <a:pPr algn="l"/>
            <a:r>
              <a:rPr lang="en-GB" b="1" dirty="0"/>
              <a:t>pictures</a:t>
            </a:r>
            <a:r>
              <a:rPr lang="en-GB" dirty="0"/>
              <a:t> that </a:t>
            </a:r>
          </a:p>
          <a:p>
            <a:pPr algn="l"/>
            <a:r>
              <a:rPr lang="en-GB" dirty="0"/>
              <a:t>tell you how </a:t>
            </a:r>
            <a:r>
              <a:rPr lang="en-GB" b="1" dirty="0"/>
              <a:t>stuff happens</a:t>
            </a:r>
          </a:p>
        </p:txBody>
      </p:sp>
      <p:pic>
        <p:nvPicPr>
          <p:cNvPr id="3" name="Picture 2" descr="6 Simple Process Mapping Examples to Organize Your Work | Motion">
            <a:extLst>
              <a:ext uri="{FF2B5EF4-FFF2-40B4-BE49-F238E27FC236}">
                <a16:creationId xmlns:a16="http://schemas.microsoft.com/office/drawing/2014/main" id="{17B40227-BB41-DA93-8CB8-EEE0F422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1" y="1917154"/>
            <a:ext cx="5087684" cy="283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A64FB0-8940-D7CD-0F1B-83E69CA85DAC}"/>
              </a:ext>
            </a:extLst>
          </p:cNvPr>
          <p:cNvSpPr txBox="1">
            <a:spLocks/>
          </p:cNvSpPr>
          <p:nvPr/>
        </p:nvSpPr>
        <p:spPr>
          <a:xfrm>
            <a:off x="1161683" y="5071861"/>
            <a:ext cx="9868631" cy="1019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“</a:t>
            </a:r>
            <a:r>
              <a:rPr lang="en-GB" b="1" dirty="0"/>
              <a:t>graphic documentation”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8BE7E3-4871-16F9-177B-8BD6CC47C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6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192B0A-A053-E03D-A6C1-1716DA0D0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61" y="0"/>
            <a:ext cx="1098427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A67B9D-0E41-5D5A-541D-AE43B187019E}"/>
              </a:ext>
            </a:extLst>
          </p:cNvPr>
          <p:cNvSpPr/>
          <p:nvPr/>
        </p:nvSpPr>
        <p:spPr>
          <a:xfrm>
            <a:off x="3880338" y="3727938"/>
            <a:ext cx="3106616" cy="58029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3FC03B3-7E03-A40D-9946-E0694B7FE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647502-DFD4-FBA7-3462-AB9E8ADA6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231" y="621244"/>
            <a:ext cx="11112857" cy="2326491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If </a:t>
            </a:r>
            <a:r>
              <a:rPr lang="en-GB" b="1" dirty="0"/>
              <a:t>Process maps </a:t>
            </a:r>
            <a:r>
              <a:rPr lang="en-GB" dirty="0"/>
              <a:t>are a useful form of </a:t>
            </a:r>
            <a:r>
              <a:rPr lang="en-GB" b="1" dirty="0"/>
              <a:t>documentation</a:t>
            </a:r>
            <a:r>
              <a:rPr lang="en-GB" dirty="0"/>
              <a:t>…</a:t>
            </a:r>
            <a:endParaRPr lang="en-GB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EA1C59-E686-E471-318E-11F9F0F62C3A}"/>
              </a:ext>
            </a:extLst>
          </p:cNvPr>
          <p:cNvSpPr txBox="1">
            <a:spLocks/>
          </p:cNvSpPr>
          <p:nvPr/>
        </p:nvSpPr>
        <p:spPr>
          <a:xfrm>
            <a:off x="206543" y="2947735"/>
            <a:ext cx="11546546" cy="2509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GB" dirty="0"/>
              <a:t>…how can you incorporate </a:t>
            </a:r>
            <a:r>
              <a:rPr lang="en-GB" b="1" dirty="0"/>
              <a:t>process maps </a:t>
            </a:r>
            <a:r>
              <a:rPr lang="en-GB" dirty="0"/>
              <a:t>into your </a:t>
            </a:r>
            <a:r>
              <a:rPr lang="en-GB" b="1" dirty="0"/>
              <a:t>workflow</a:t>
            </a:r>
            <a:r>
              <a:rPr lang="en-GB" dirty="0"/>
              <a:t>?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2E34591-8AE8-9B01-7E8F-B6B1E7833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D074-FC15-0B25-CFBD-DAF896A75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521278"/>
          </a:xfrm>
        </p:spPr>
        <p:txBody>
          <a:bodyPr>
            <a:normAutofit fontScale="90000"/>
          </a:bodyPr>
          <a:lstStyle/>
          <a:p>
            <a:r>
              <a:rPr lang="en-GB" dirty="0"/>
              <a:t>Graphics Packages for Process Mapping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6270F-9E2D-3886-E293-CE43C160D787}"/>
              </a:ext>
            </a:extLst>
          </p:cNvPr>
          <p:cNvSpPr txBox="1"/>
          <p:nvPr/>
        </p:nvSpPr>
        <p:spPr>
          <a:xfrm>
            <a:off x="1031496" y="5344885"/>
            <a:ext cx="2701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Diagrams.net</a:t>
            </a:r>
          </a:p>
          <a:p>
            <a:pPr algn="ctr"/>
            <a:r>
              <a:rPr lang="en-GB" sz="2000" dirty="0"/>
              <a:t>(formally Draw.io)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42E8B-5948-81B0-CEE4-47E9E849C9CF}"/>
              </a:ext>
            </a:extLst>
          </p:cNvPr>
          <p:cNvSpPr txBox="1"/>
          <p:nvPr/>
        </p:nvSpPr>
        <p:spPr>
          <a:xfrm>
            <a:off x="4519612" y="5344885"/>
            <a:ext cx="315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Lucidchart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BD3D3-8938-36AE-8C58-32EC051D79B3}"/>
              </a:ext>
            </a:extLst>
          </p:cNvPr>
          <p:cNvSpPr txBox="1"/>
          <p:nvPr/>
        </p:nvSpPr>
        <p:spPr>
          <a:xfrm>
            <a:off x="8445152" y="5344885"/>
            <a:ext cx="287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Microsoft Visio</a:t>
            </a:r>
          </a:p>
        </p:txBody>
      </p:sp>
      <p:pic>
        <p:nvPicPr>
          <p:cNvPr id="8" name="Picture 7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DF8D0C7C-28C1-C711-06ED-6E29E5BD7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35" y="2130879"/>
            <a:ext cx="3152775" cy="333375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8AB34AC-8C5C-6241-2323-CC5845887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96" y="2456332"/>
            <a:ext cx="2701597" cy="27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323A5B4D-E5CC-77A5-6CEE-106921125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152" y="2456332"/>
            <a:ext cx="2873830" cy="287383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9760F84-648E-2B94-BD77-FD1613A16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9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FCA6-3B18-9E12-43C5-BA6EA240C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562" y="683080"/>
            <a:ext cx="8676222" cy="974270"/>
          </a:xfrm>
        </p:spPr>
        <p:txBody>
          <a:bodyPr>
            <a:normAutofit fontScale="90000"/>
          </a:bodyPr>
          <a:lstStyle/>
          <a:p>
            <a:r>
              <a:rPr lang="en-GB" dirty="0"/>
              <a:t>Key problems with making &amp; maintaining process maps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53D38-8C21-BF63-2A2C-A172AC9DD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249" y="2212521"/>
            <a:ext cx="9548849" cy="3578679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GB" sz="3200" dirty="0"/>
              <a:t>Requires upskilling on graphics package</a:t>
            </a:r>
          </a:p>
          <a:p>
            <a:pPr marL="514350" indent="-514350" algn="l">
              <a:buFont typeface="+mj-lt"/>
              <a:buAutoNum type="arabicPeriod"/>
            </a:pPr>
            <a:endParaRPr lang="en-GB" sz="3200" dirty="0"/>
          </a:p>
          <a:p>
            <a:pPr marL="514350" indent="-514350" algn="l">
              <a:buFont typeface="+mj-lt"/>
              <a:buAutoNum type="arabicPeriod"/>
            </a:pPr>
            <a:r>
              <a:rPr lang="en-GB" sz="3200" dirty="0"/>
              <a:t>Images are hard to maintain</a:t>
            </a:r>
          </a:p>
          <a:p>
            <a:pPr marL="514350" indent="-514350" algn="l">
              <a:buFont typeface="+mj-lt"/>
              <a:buAutoNum type="arabicPeriod"/>
            </a:pPr>
            <a:endParaRPr lang="en-GB" sz="3200" dirty="0"/>
          </a:p>
          <a:p>
            <a:pPr marL="514350" indent="-514350" algn="l">
              <a:buFont typeface="+mj-lt"/>
              <a:buAutoNum type="arabicPeriod"/>
            </a:pPr>
            <a:r>
              <a:rPr lang="en-GB" sz="3200" dirty="0"/>
              <a:t>Separate file to the work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55CDCD3-AA1E-97BA-7F85-2205D3444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7959" y="5454403"/>
            <a:ext cx="1134358" cy="12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1473</TotalTime>
  <Words>628</Words>
  <Application>Microsoft Office PowerPoint</Application>
  <PresentationFormat>Widescreen</PresentationFormat>
  <Paragraphs>154</Paragraphs>
  <Slides>45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-apple-system</vt:lpstr>
      <vt:lpstr>Aptos</vt:lpstr>
      <vt:lpstr>Arial</vt:lpstr>
      <vt:lpstr>Century Gothic</vt:lpstr>
      <vt:lpstr>Inter</vt:lpstr>
      <vt:lpstr>Mesh</vt:lpstr>
      <vt:lpstr>Process Maps As Code</vt:lpstr>
      <vt:lpstr>ABOUT ME:  Richard Jackson</vt:lpstr>
      <vt:lpstr>Dedication</vt:lpstr>
      <vt:lpstr>PowerPoint Presentation</vt:lpstr>
      <vt:lpstr>What are process maps?</vt:lpstr>
      <vt:lpstr>PowerPoint Presentation</vt:lpstr>
      <vt:lpstr>If Process maps are a useful form of documentation…</vt:lpstr>
      <vt:lpstr>Graphics Packages for Process Mapping</vt:lpstr>
      <vt:lpstr>Key problems with making &amp; maintaining process maps</vt:lpstr>
      <vt:lpstr>Process Maps as Code</vt:lpstr>
      <vt:lpstr>PROCESS MAPs AS CODE with</vt:lpstr>
      <vt:lpstr>About Mermaid</vt:lpstr>
      <vt:lpstr>Mermaid: Types of process maps</vt:lpstr>
      <vt:lpstr>Flowchart</vt:lpstr>
      <vt:lpstr>Sequence Diagram</vt:lpstr>
      <vt:lpstr>UML Class Diagram</vt:lpstr>
      <vt:lpstr>Gitgraph</vt:lpstr>
      <vt:lpstr>KanbaN</vt:lpstr>
      <vt:lpstr>Syntax</vt:lpstr>
      <vt:lpstr>Example: Flowchart</vt:lpstr>
      <vt:lpstr>Example: Flowchart</vt:lpstr>
      <vt:lpstr>Defining Shapes</vt:lpstr>
      <vt:lpstr>PowerPoint Presentation</vt:lpstr>
      <vt:lpstr>Click Events</vt:lpstr>
      <vt:lpstr>Mermaid JS Integrations</vt:lpstr>
      <vt:lpstr>GitHub</vt:lpstr>
      <vt:lpstr>Azure DevOps</vt:lpstr>
      <vt:lpstr>Visual Studio Code</vt:lpstr>
      <vt:lpstr>Web page</vt:lpstr>
      <vt:lpstr>Umbraco CMS (v13)</vt:lpstr>
      <vt:lpstr>Mermaid Live Editor</vt:lpstr>
      <vt:lpstr>Mermaid Live Editor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Pictures are useful</vt:lpstr>
      <vt:lpstr>PowerPoint Presentation</vt:lpstr>
      <vt:lpstr>BUT WAIT, THERE’s MORE!</vt:lpstr>
      <vt:lpstr>PowerPoint Presentation</vt:lpstr>
      <vt:lpstr>PowerPoint Presentation</vt:lpstr>
      <vt:lpstr>PowerPoint Presentation</vt:lpstr>
      <vt:lpstr>PowerPoint Presentation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Jackson</dc:creator>
  <cp:lastModifiedBy>Richard Jackson</cp:lastModifiedBy>
  <cp:revision>5</cp:revision>
  <dcterms:created xsi:type="dcterms:W3CDTF">2024-11-03T17:12:39Z</dcterms:created>
  <dcterms:modified xsi:type="dcterms:W3CDTF">2025-03-05T17:36:04Z</dcterms:modified>
</cp:coreProperties>
</file>